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65" r:id="rId2"/>
    <p:sldId id="737" r:id="rId3"/>
    <p:sldId id="706" r:id="rId4"/>
    <p:sldId id="812" r:id="rId5"/>
    <p:sldId id="813" r:id="rId6"/>
    <p:sldId id="459" r:id="rId7"/>
    <p:sldId id="545" r:id="rId8"/>
    <p:sldId id="546" r:id="rId9"/>
    <p:sldId id="554" r:id="rId10"/>
    <p:sldId id="635" r:id="rId11"/>
    <p:sldId id="733" r:id="rId12"/>
    <p:sldId id="734" r:id="rId13"/>
    <p:sldId id="735" r:id="rId14"/>
    <p:sldId id="736" r:id="rId15"/>
    <p:sldId id="663" r:id="rId16"/>
    <p:sldId id="811" r:id="rId17"/>
    <p:sldId id="348" r:id="rId18"/>
    <p:sldId id="81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73" autoAdjust="0"/>
    <p:restoredTop sz="99388" autoAdjust="0"/>
  </p:normalViewPr>
  <p:slideViewPr>
    <p:cSldViewPr snapToGrid="0" snapToObjects="1">
      <p:cViewPr varScale="1">
        <p:scale>
          <a:sx n="115" d="100"/>
          <a:sy n="115" d="100"/>
        </p:scale>
        <p:origin x="1728" y="192"/>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9/13/20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9/13/20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Spatiotemporal variability means we must estimate the atmosphere independently in each spectrum.</a:t>
            </a:r>
          </a:p>
        </p:txBody>
      </p:sp>
      <p:sp>
        <p:nvSpPr>
          <p:cNvPr id="4" name="Slide Number Placeholder 3"/>
          <p:cNvSpPr>
            <a:spLocks noGrp="1"/>
          </p:cNvSpPr>
          <p:nvPr>
            <p:ph type="sldNum" sz="quarter" idx="5"/>
          </p:nvPr>
        </p:nvSpPr>
        <p:spPr/>
        <p:txBody>
          <a:bodyPr/>
          <a:lstStyle/>
          <a:p>
            <a:fld id="{8A26DE78-2793-446D-9DEA-C8BFDD72E42B}" type="slidenum">
              <a:rPr lang="en-US" smtClean="0"/>
              <a:t>6</a:t>
            </a:fld>
            <a:endParaRPr lang="en-US"/>
          </a:p>
        </p:txBody>
      </p:sp>
    </p:spTree>
    <p:extLst>
      <p:ext uri="{BB962C8B-B14F-4D97-AF65-F5344CB8AC3E}">
        <p14:creationId xmlns:p14="http://schemas.microsoft.com/office/powerpoint/2010/main" val="63994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11</a:t>
            </a:fld>
            <a:endParaRPr lang="en-US"/>
          </a:p>
        </p:txBody>
      </p:sp>
    </p:spTree>
    <p:extLst>
      <p:ext uri="{BB962C8B-B14F-4D97-AF65-F5344CB8AC3E}">
        <p14:creationId xmlns:p14="http://schemas.microsoft.com/office/powerpoint/2010/main" val="76200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12</a:t>
            </a:fld>
            <a:endParaRPr lang="en-US"/>
          </a:p>
        </p:txBody>
      </p:sp>
    </p:spTree>
    <p:extLst>
      <p:ext uri="{BB962C8B-B14F-4D97-AF65-F5344CB8AC3E}">
        <p14:creationId xmlns:p14="http://schemas.microsoft.com/office/powerpoint/2010/main" val="287876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13</a:t>
            </a:fld>
            <a:endParaRPr lang="en-US"/>
          </a:p>
        </p:txBody>
      </p:sp>
    </p:spTree>
    <p:extLst>
      <p:ext uri="{BB962C8B-B14F-4D97-AF65-F5344CB8AC3E}">
        <p14:creationId xmlns:p14="http://schemas.microsoft.com/office/powerpoint/2010/main" val="35333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14</a:t>
            </a:fld>
            <a:endParaRPr lang="en-US"/>
          </a:p>
        </p:txBody>
      </p:sp>
    </p:spTree>
    <p:extLst>
      <p:ext uri="{BB962C8B-B14F-4D97-AF65-F5344CB8AC3E}">
        <p14:creationId xmlns:p14="http://schemas.microsoft.com/office/powerpoint/2010/main" val="305188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Posterior uncertainty predictions (grey envelopes) accurately predict and capture our actual discrepancies!</a:t>
            </a:r>
          </a:p>
          <a:p>
            <a:endParaRPr lang="en-US" dirty="0"/>
          </a:p>
          <a:p>
            <a:r>
              <a:rPr lang="en-US" dirty="0"/>
              <a:t>This demonstrates a closed account of the uncertainty in the system.  To our knowledge, this is the first time it has been done for VSWIR imaging spectroscopy.</a:t>
            </a:r>
          </a:p>
          <a:p>
            <a:endParaRPr lang="en-US" dirty="0"/>
          </a:p>
          <a:p>
            <a:r>
              <a:rPr lang="en-US" dirty="0"/>
              <a:t>Note: we also account for the uncertainty in the surface measurement, which is a significant contributor to the confidence bands.</a:t>
            </a:r>
          </a:p>
        </p:txBody>
      </p:sp>
      <p:sp>
        <p:nvSpPr>
          <p:cNvPr id="4" name="Slide Number Placeholder 3"/>
          <p:cNvSpPr>
            <a:spLocks noGrp="1"/>
          </p:cNvSpPr>
          <p:nvPr>
            <p:ph type="sldNum" sz="quarter" idx="5"/>
          </p:nvPr>
        </p:nvSpPr>
        <p:spPr/>
        <p:txBody>
          <a:bodyPr/>
          <a:lstStyle/>
          <a:p>
            <a:fld id="{8A26DE78-2793-446D-9DEA-C8BFDD72E42B}" type="slidenum">
              <a:rPr lang="en-US" smtClean="0"/>
              <a:t>15</a:t>
            </a:fld>
            <a:endParaRPr lang="en-US"/>
          </a:p>
        </p:txBody>
      </p:sp>
    </p:spTree>
    <p:extLst>
      <p:ext uri="{BB962C8B-B14F-4D97-AF65-F5344CB8AC3E}">
        <p14:creationId xmlns:p14="http://schemas.microsoft.com/office/powerpoint/2010/main" val="788275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3A79D1-1E76-154C-B3AF-9203AEAAC74C}" type="datetime1">
              <a:rPr lang="en-US" smtClean="0"/>
              <a:t>9/13/20</a:t>
            </a:fld>
            <a:endParaRPr lang="en-US"/>
          </a:p>
        </p:txBody>
      </p:sp>
      <p:sp>
        <p:nvSpPr>
          <p:cNvPr id="4" name="Footer Placeholder 3"/>
          <p:cNvSpPr>
            <a:spLocks noGrp="1"/>
          </p:cNvSpPr>
          <p:nvPr>
            <p:ph type="ftr" sz="quarter" idx="11"/>
          </p:nvPr>
        </p:nvSpPr>
        <p:spPr/>
        <p:txBody>
          <a:bodyPr/>
          <a:lstStyle/>
          <a:p>
            <a:r>
              <a:rPr lang="en-US"/>
              <a:t>david.r.thompson@jpl.nasa.gov</a:t>
            </a:r>
          </a:p>
        </p:txBody>
      </p:sp>
      <p:sp>
        <p:nvSpPr>
          <p:cNvPr id="5" name="Slide Number Placeholder 4"/>
          <p:cNvSpPr>
            <a:spLocks noGrp="1"/>
          </p:cNvSpPr>
          <p:nvPr>
            <p:ph type="sldNum" sz="quarter" idx="12"/>
          </p:nvPr>
        </p:nvSpPr>
        <p:spPr/>
        <p:txBody>
          <a:bodyPr/>
          <a:lstStyle/>
          <a:p>
            <a:fld id="{EED54302-5677-4C41-BA0C-489A2D856242}" type="slidenum">
              <a:rPr lang="en-US" smtClean="0"/>
              <a:t>‹#›</a:t>
            </a:fld>
            <a:endParaRPr lang="en-US"/>
          </a:p>
        </p:txBody>
      </p:sp>
    </p:spTree>
    <p:extLst>
      <p:ext uri="{BB962C8B-B14F-4D97-AF65-F5344CB8AC3E}">
        <p14:creationId xmlns:p14="http://schemas.microsoft.com/office/powerpoint/2010/main" val="2776963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9/13/20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43000" y="6356349"/>
            <a:ext cx="1447800" cy="365125"/>
          </a:xfrm>
        </p:spPr>
        <p:txBody>
          <a:bodyPr/>
          <a:lstStyle/>
          <a:p>
            <a:r>
              <a:rPr lang="en-US"/>
              <a:t>5 March 2018</a:t>
            </a:r>
          </a:p>
        </p:txBody>
      </p:sp>
      <p:sp>
        <p:nvSpPr>
          <p:cNvPr id="5" name="Footer Placeholder 4"/>
          <p:cNvSpPr>
            <a:spLocks noGrp="1"/>
          </p:cNvSpPr>
          <p:nvPr>
            <p:ph type="ftr" sz="quarter" idx="11"/>
          </p:nvPr>
        </p:nvSpPr>
        <p:spPr>
          <a:xfrm>
            <a:off x="1143000" y="5991224"/>
            <a:ext cx="2133600" cy="365125"/>
          </a:xfrm>
        </p:spPr>
        <p:txBody>
          <a:bodyPr/>
          <a:lstStyle/>
          <a:p>
            <a:r>
              <a:rPr lang="en-US"/>
              <a:t>david.r.thompson@jpl.nasa.gov</a:t>
            </a:r>
          </a:p>
        </p:txBody>
      </p:sp>
      <p:sp>
        <p:nvSpPr>
          <p:cNvPr id="6" name="Slide Number Placeholder 5"/>
          <p:cNvSpPr>
            <a:spLocks noGrp="1"/>
          </p:cNvSpPr>
          <p:nvPr>
            <p:ph type="sldNum" sz="quarter" idx="12"/>
          </p:nvPr>
        </p:nvSpPr>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50" y="5963831"/>
            <a:ext cx="793954" cy="656539"/>
          </a:xfrm>
          <a:prstGeom prst="rect">
            <a:avLst/>
          </a:prstGeom>
        </p:spPr>
      </p:pic>
    </p:spTree>
    <p:extLst>
      <p:ext uri="{BB962C8B-B14F-4D97-AF65-F5344CB8AC3E}">
        <p14:creationId xmlns:p14="http://schemas.microsoft.com/office/powerpoint/2010/main" val="143915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9/13/20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2" r:id="rId11"/>
    <p:sldLayoutId id="2147483703" r:id="rId12"/>
    <p:sldLayoutId id="2147483704"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50.png"/></Relationships>
</file>

<file path=ppt/slides/_rels/slide11.xml.rels><?xml version="1.0" encoding="UTF-8" standalone="yes"?>
<Relationships xmlns="http://schemas.openxmlformats.org/package/2006/relationships"><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emf"/><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emf"/><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10.png"/><Relationship Id="rId10" Type="http://schemas.openxmlformats.org/officeDocument/2006/relationships/image" Target="../media/image200.png"/><Relationship Id="rId9" Type="http://schemas.openxmlformats.org/officeDocument/2006/relationships/image" Target="../media/image190.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emf"/><Relationship Id="rId10" Type="http://schemas.openxmlformats.org/officeDocument/2006/relationships/image" Target="../media/image28.png"/><Relationship Id="rId4" Type="http://schemas.openxmlformats.org/officeDocument/2006/relationships/image" Target="../media/image6.emf"/><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613317" y="4959047"/>
            <a:ext cx="8212371"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9. The Atmosphere</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B7899BE6-06E0-B549-AF37-8CD6FDCE46ED}" type="datetime1">
              <a:rPr lang="en-US" smtClean="0"/>
              <a:t>9/13/20</a:t>
            </a:fld>
            <a:endParaRPr lang="en-US"/>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10</a:t>
            </a:fld>
            <a:endParaRPr lang="en-US"/>
          </a:p>
        </p:txBody>
      </p:sp>
      <p:sp>
        <p:nvSpPr>
          <p:cNvPr id="19" name="Title 18"/>
          <p:cNvSpPr>
            <a:spLocks noGrp="1"/>
          </p:cNvSpPr>
          <p:nvPr>
            <p:ph type="ctrTitle"/>
          </p:nvPr>
        </p:nvSpPr>
        <p:spPr/>
        <p:txBody>
          <a:bodyPr>
            <a:normAutofit fontScale="90000"/>
          </a:bodyPr>
          <a:lstStyle/>
          <a:p>
            <a:r>
              <a:rPr lang="en-US" b="1" dirty="0"/>
              <a:t>Decoupled RTM approximation</a:t>
            </a:r>
          </a:p>
        </p:txBody>
      </p:sp>
      <p:grpSp>
        <p:nvGrpSpPr>
          <p:cNvPr id="9" name="Group 8"/>
          <p:cNvGrpSpPr/>
          <p:nvPr/>
        </p:nvGrpSpPr>
        <p:grpSpPr>
          <a:xfrm>
            <a:off x="4921101" y="2784143"/>
            <a:ext cx="3971028" cy="3480047"/>
            <a:chOff x="2431868" y="2057400"/>
            <a:chExt cx="4594873" cy="4026761"/>
          </a:xfrm>
        </p:grpSpPr>
        <p:sp>
          <p:nvSpPr>
            <p:cNvPr id="10" name="Cloud 9"/>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reeform 10"/>
            <p:cNvSpPr/>
            <p:nvPr/>
          </p:nvSpPr>
          <p:spPr>
            <a:xfrm>
              <a:off x="2431868" y="5410200"/>
              <a:ext cx="4060516"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3" name="Sun 12"/>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Arrow Connector 13"/>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876800" y="4482769"/>
              <a:ext cx="2140363" cy="605418"/>
            </a:xfrm>
            <a:prstGeom prst="rect">
              <a:avLst/>
            </a:prstGeom>
            <a:noFill/>
          </p:spPr>
          <p:txBody>
            <a:bodyPr wrap="square" rtlCol="0">
              <a:spAutoFit/>
            </a:bodyPr>
            <a:lstStyle/>
            <a:p>
              <a:r>
                <a:rPr lang="en-US" sz="1400" dirty="0">
                  <a:solidFill>
                    <a:srgbClr val="FF0000"/>
                  </a:solidFill>
                </a:rPr>
                <a:t>H</a:t>
              </a:r>
              <a:r>
                <a:rPr lang="en-US" sz="1400" baseline="-25000" dirty="0">
                  <a:solidFill>
                    <a:srgbClr val="FF0000"/>
                  </a:solidFill>
                </a:rPr>
                <a:t>2</a:t>
              </a:r>
              <a:r>
                <a:rPr lang="en-US" sz="1400" dirty="0">
                  <a:solidFill>
                    <a:srgbClr val="FF0000"/>
                  </a:solidFill>
                </a:rPr>
                <a:t>O column vapor</a:t>
              </a:r>
            </a:p>
            <a:p>
              <a:r>
                <a:rPr lang="en-US" sz="1400" dirty="0">
                  <a:solidFill>
                    <a:srgbClr val="FF0000"/>
                  </a:solidFill>
                </a:rPr>
                <a:t>(</a:t>
              </a:r>
              <a:r>
                <a:rPr lang="en-US" sz="1400" b="1" dirty="0">
                  <a:solidFill>
                    <a:srgbClr val="FF0000"/>
                  </a:solidFill>
                </a:rPr>
                <a:t>absorption</a:t>
              </a:r>
              <a:r>
                <a:rPr lang="en-US" sz="1400" dirty="0">
                  <a:solidFill>
                    <a:srgbClr val="FF0000"/>
                  </a:solidFill>
                </a:rPr>
                <a:t>)</a:t>
              </a:r>
            </a:p>
          </p:txBody>
        </p:sp>
        <p:pic>
          <p:nvPicPr>
            <p:cNvPr id="16" name="Picture 15" descr="453011main_E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057400"/>
              <a:ext cx="2312611" cy="981664"/>
            </a:xfrm>
            <a:prstGeom prst="rect">
              <a:avLst/>
            </a:prstGeom>
          </p:spPr>
        </p:pic>
        <p:cxnSp>
          <p:nvCxnSpPr>
            <p:cNvPr id="20" name="Straight Arrow Connector 19"/>
            <p:cNvCxnSpPr/>
            <p:nvPr/>
          </p:nvCxnSpPr>
          <p:spPr>
            <a:xfrm>
              <a:off x="3657600" y="5105400"/>
              <a:ext cx="304800" cy="762000"/>
            </a:xfrm>
            <a:prstGeom prst="straightConnector1">
              <a:avLst/>
            </a:prstGeom>
            <a:ln>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962400" y="5728032"/>
              <a:ext cx="2545780" cy="356129"/>
            </a:xfrm>
            <a:prstGeom prst="rect">
              <a:avLst/>
            </a:prstGeom>
            <a:noFill/>
          </p:spPr>
          <p:txBody>
            <a:bodyPr wrap="square" rtlCol="0">
              <a:spAutoFit/>
            </a:bodyPr>
            <a:lstStyle/>
            <a:p>
              <a:r>
                <a:rPr lang="en-US" sz="1400" dirty="0">
                  <a:solidFill>
                    <a:srgbClr val="FF0000"/>
                  </a:solidFill>
                </a:rPr>
                <a:t>Surface </a:t>
              </a:r>
              <a:r>
                <a:rPr lang="en-US" sz="1400" b="1" dirty="0">
                  <a:solidFill>
                    <a:srgbClr val="FF0000"/>
                  </a:solidFill>
                </a:rPr>
                <a:t>reflectance</a:t>
              </a:r>
            </a:p>
          </p:txBody>
        </p:sp>
        <p:cxnSp>
          <p:nvCxnSpPr>
            <p:cNvPr id="24" name="Straight Arrow Connector 23"/>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181601" y="3429000"/>
              <a:ext cx="1845140" cy="854708"/>
            </a:xfrm>
            <a:prstGeom prst="rect">
              <a:avLst/>
            </a:prstGeom>
            <a:noFill/>
          </p:spPr>
          <p:txBody>
            <a:bodyPr wrap="square" rtlCol="0">
              <a:spAutoFit/>
            </a:bodyPr>
            <a:lstStyle/>
            <a:p>
              <a:r>
                <a:rPr lang="en-US" sz="1400" dirty="0">
                  <a:solidFill>
                    <a:srgbClr val="FF0000"/>
                  </a:solidFill>
                </a:rPr>
                <a:t>Aerosols</a:t>
              </a:r>
            </a:p>
            <a:p>
              <a:r>
                <a:rPr lang="en-US" sz="1400" dirty="0">
                  <a:solidFill>
                    <a:srgbClr val="FF0000"/>
                  </a:solidFill>
                </a:rPr>
                <a:t>(</a:t>
              </a:r>
              <a:r>
                <a:rPr lang="en-US" sz="1400" b="1" dirty="0">
                  <a:solidFill>
                    <a:srgbClr val="FF0000"/>
                  </a:solidFill>
                </a:rPr>
                <a:t>absorption </a:t>
              </a:r>
              <a:r>
                <a:rPr lang="en-US" sz="1400" dirty="0">
                  <a:solidFill>
                    <a:srgbClr val="FF0000"/>
                  </a:solidFill>
                </a:rPr>
                <a:t>and </a:t>
              </a:r>
              <a:r>
                <a:rPr lang="en-US" sz="1400" b="1" dirty="0">
                  <a:solidFill>
                    <a:srgbClr val="FF0000"/>
                  </a:solidFill>
                </a:rPr>
                <a:t>scattering</a:t>
              </a:r>
              <a:r>
                <a:rPr lang="en-US" sz="1400" dirty="0">
                  <a:solidFill>
                    <a:srgbClr val="FF0000"/>
                  </a:solidFill>
                </a:rPr>
                <a:t>)</a:t>
              </a:r>
            </a:p>
          </p:txBody>
        </p:sp>
      </p:grpSp>
      <p:sp>
        <p:nvSpPr>
          <p:cNvPr id="27" name="TextBox 26"/>
          <p:cNvSpPr txBox="1"/>
          <p:nvPr/>
        </p:nvSpPr>
        <p:spPr>
          <a:xfrm>
            <a:off x="3123513" y="3837534"/>
            <a:ext cx="1518364" cy="307777"/>
          </a:xfrm>
          <a:prstGeom prst="rect">
            <a:avLst/>
          </a:prstGeom>
          <a:noFill/>
        </p:spPr>
        <p:txBody>
          <a:bodyPr wrap="none" rtlCol="0">
            <a:spAutoFit/>
          </a:bodyPr>
          <a:lstStyle/>
          <a:p>
            <a:r>
              <a:rPr lang="en-US" sz="1400" dirty="0">
                <a:solidFill>
                  <a:srgbClr val="FF0000"/>
                </a:solidFill>
              </a:rPr>
              <a:t>Spherical albedo</a:t>
            </a:r>
          </a:p>
        </p:txBody>
      </p:sp>
      <p:sp>
        <p:nvSpPr>
          <p:cNvPr id="28" name="TextBox 27"/>
          <p:cNvSpPr txBox="1"/>
          <p:nvPr/>
        </p:nvSpPr>
        <p:spPr>
          <a:xfrm>
            <a:off x="1812192" y="2007693"/>
            <a:ext cx="1311321" cy="307777"/>
          </a:xfrm>
          <a:prstGeom prst="rect">
            <a:avLst/>
          </a:prstGeom>
          <a:noFill/>
        </p:spPr>
        <p:txBody>
          <a:bodyPr wrap="none" rtlCol="0">
            <a:spAutoFit/>
          </a:bodyPr>
          <a:lstStyle/>
          <a:p>
            <a:r>
              <a:rPr lang="en-US" sz="1400" dirty="0">
                <a:solidFill>
                  <a:srgbClr val="FF0000"/>
                </a:solidFill>
              </a:rPr>
              <a:t>Transmittance</a:t>
            </a:r>
          </a:p>
        </p:txBody>
      </p:sp>
      <p:sp>
        <p:nvSpPr>
          <p:cNvPr id="29" name="TextBox 28"/>
          <p:cNvSpPr txBox="1"/>
          <p:nvPr/>
        </p:nvSpPr>
        <p:spPr>
          <a:xfrm>
            <a:off x="1440331" y="3736026"/>
            <a:ext cx="1248777" cy="523220"/>
          </a:xfrm>
          <a:prstGeom prst="rect">
            <a:avLst/>
          </a:prstGeom>
          <a:noFill/>
        </p:spPr>
        <p:txBody>
          <a:bodyPr wrap="square" rtlCol="0">
            <a:spAutoFit/>
          </a:bodyPr>
          <a:lstStyle/>
          <a:p>
            <a:r>
              <a:rPr lang="en-US" sz="1400" dirty="0">
                <a:solidFill>
                  <a:srgbClr val="FF0000"/>
                </a:solidFill>
              </a:rPr>
              <a:t>Path reflectance</a:t>
            </a:r>
          </a:p>
        </p:txBody>
      </p:sp>
      <p:sp>
        <p:nvSpPr>
          <p:cNvPr id="30" name="TextBox 29"/>
          <p:cNvSpPr txBox="1"/>
          <p:nvPr/>
        </p:nvSpPr>
        <p:spPr>
          <a:xfrm>
            <a:off x="3752101" y="1996110"/>
            <a:ext cx="1248777" cy="523220"/>
          </a:xfrm>
          <a:prstGeom prst="rect">
            <a:avLst/>
          </a:prstGeom>
          <a:noFill/>
        </p:spPr>
        <p:txBody>
          <a:bodyPr wrap="square" rtlCol="0">
            <a:spAutoFit/>
          </a:bodyPr>
          <a:lstStyle/>
          <a:p>
            <a:r>
              <a:rPr lang="en-US" sz="1400" dirty="0">
                <a:solidFill>
                  <a:srgbClr val="FF0000"/>
                </a:solidFill>
              </a:rPr>
              <a:t>Surface reflectance</a:t>
            </a:r>
          </a:p>
        </p:txBody>
      </p:sp>
      <p:cxnSp>
        <p:nvCxnSpPr>
          <p:cNvPr id="33" name="Straight Arrow Connector 32"/>
          <p:cNvCxnSpPr/>
          <p:nvPr/>
        </p:nvCxnSpPr>
        <p:spPr>
          <a:xfrm>
            <a:off x="2842389" y="2405974"/>
            <a:ext cx="61003" cy="202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302022" y="3497217"/>
            <a:ext cx="154732" cy="4207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974000" y="3292819"/>
            <a:ext cx="0" cy="368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3"/>
          <p:cNvSpPr txBox="1">
            <a:spLocks/>
          </p:cNvSpPr>
          <p:nvPr/>
        </p:nvSpPr>
        <p:spPr>
          <a:xfrm>
            <a:off x="6112124" y="1703121"/>
            <a:ext cx="283726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mn-lt"/>
              </a:rPr>
              <a:t>[Thompson et al., 2018]</a:t>
            </a:r>
          </a:p>
        </p:txBody>
      </p:sp>
      <p:sp>
        <p:nvSpPr>
          <p:cNvPr id="3" name="TextBox 2">
            <a:extLst>
              <a:ext uri="{FF2B5EF4-FFF2-40B4-BE49-F238E27FC236}">
                <a16:creationId xmlns:a16="http://schemas.microsoft.com/office/drawing/2014/main" id="{275772FB-C5C3-024C-9841-FBF2E78AD3BA}"/>
              </a:ext>
            </a:extLst>
          </p:cNvPr>
          <p:cNvSpPr txBox="1"/>
          <p:nvPr/>
        </p:nvSpPr>
        <p:spPr>
          <a:xfrm>
            <a:off x="573932" y="1060315"/>
            <a:ext cx="7870041" cy="646331"/>
          </a:xfrm>
          <a:prstGeom prst="rect">
            <a:avLst/>
          </a:prstGeom>
          <a:noFill/>
        </p:spPr>
        <p:txBody>
          <a:bodyPr wrap="square" rtlCol="0">
            <a:spAutoFit/>
          </a:bodyPr>
          <a:lstStyle/>
          <a:p>
            <a:r>
              <a:rPr lang="en-US" b="1" dirty="0"/>
              <a:t>For a Lambertian surface, the TOA reflectance can be written using the following relationship.</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AF1992B-6BB3-D04B-A35A-2C371DFC8C11}"/>
                  </a:ext>
                </a:extLst>
              </p:cNvPr>
              <p:cNvSpPr txBox="1"/>
              <p:nvPr/>
            </p:nvSpPr>
            <p:spPr>
              <a:xfrm>
                <a:off x="573933" y="4765364"/>
                <a:ext cx="4083750" cy="1200329"/>
              </a:xfrm>
              <a:prstGeom prst="rect">
                <a:avLst/>
              </a:prstGeom>
              <a:noFill/>
            </p:spPr>
            <p:txBody>
              <a:bodyPr wrap="square" rtlCol="0">
                <a:spAutoFit/>
              </a:bodyPr>
              <a:lstStyle/>
              <a:p>
                <a:r>
                  <a:rPr lang="en-US" b="1" dirty="0"/>
                  <a:t>The coefficients T, </a:t>
                </a:r>
                <a14:m>
                  <m:oMath xmlns:m="http://schemas.openxmlformats.org/officeDocument/2006/math">
                    <m:r>
                      <a:rPr lang="en-US" b="1" i="1" dirty="0" smtClean="0">
                        <a:latin typeface="Cambria Math" panose="02040503050406030204" pitchFamily="18" charset="0"/>
                        <a:ea typeface="Cambria Math" panose="02040503050406030204" pitchFamily="18" charset="0"/>
                      </a:rPr>
                      <m:t>𝝆</m:t>
                    </m:r>
                  </m:oMath>
                </a14:m>
                <a:r>
                  <a:rPr lang="en-US" b="1" baseline="-25000" dirty="0"/>
                  <a:t>a</a:t>
                </a:r>
                <a:r>
                  <a:rPr lang="en-US" b="1" dirty="0"/>
                  <a:t> and s can be calculated using Radiative Transfer Models (RTMs) like MODTRAN, </a:t>
                </a:r>
                <a:r>
                  <a:rPr lang="en-US" b="1" dirty="0" err="1"/>
                  <a:t>LibRadTran</a:t>
                </a:r>
                <a:r>
                  <a:rPr lang="en-US" b="1" dirty="0"/>
                  <a:t>, 6SV, et cetera. </a:t>
                </a:r>
              </a:p>
            </p:txBody>
          </p:sp>
        </mc:Choice>
        <mc:Fallback xmlns="">
          <p:sp>
            <p:nvSpPr>
              <p:cNvPr id="38" name="TextBox 37">
                <a:extLst>
                  <a:ext uri="{FF2B5EF4-FFF2-40B4-BE49-F238E27FC236}">
                    <a16:creationId xmlns:a16="http://schemas.microsoft.com/office/drawing/2014/main" id="{6AF1992B-6BB3-D04B-A35A-2C371DFC8C11}"/>
                  </a:ext>
                </a:extLst>
              </p:cNvPr>
              <p:cNvSpPr txBox="1">
                <a:spLocks noRot="1" noChangeAspect="1" noMove="1" noResize="1" noEditPoints="1" noAdjustHandles="1" noChangeArrowheads="1" noChangeShapeType="1" noTextEdit="1"/>
              </p:cNvSpPr>
              <p:nvPr/>
            </p:nvSpPr>
            <p:spPr>
              <a:xfrm>
                <a:off x="573933" y="4765364"/>
                <a:ext cx="4083750" cy="1200329"/>
              </a:xfrm>
              <a:prstGeom prst="rect">
                <a:avLst/>
              </a:prstGeom>
              <a:blipFill>
                <a:blip r:embed="rId5"/>
                <a:stretch>
                  <a:fillRect l="-1246" t="-3191" r="-1246" b="-7447"/>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CD42A47F-559E-9E44-9332-8FE36FD0CD38}"/>
              </a:ext>
            </a:extLst>
          </p:cNvPr>
          <p:cNvGrpSpPr/>
          <p:nvPr/>
        </p:nvGrpSpPr>
        <p:grpSpPr>
          <a:xfrm>
            <a:off x="1015303" y="2629755"/>
            <a:ext cx="2708851" cy="878950"/>
            <a:chOff x="5171699" y="2998009"/>
            <a:chExt cx="3210301" cy="1041657"/>
          </a:xfrm>
        </p:grpSpPr>
        <p:pic>
          <p:nvPicPr>
            <p:cNvPr id="40" name="Picture 39">
              <a:extLst>
                <a:ext uri="{FF2B5EF4-FFF2-40B4-BE49-F238E27FC236}">
                  <a16:creationId xmlns:a16="http://schemas.microsoft.com/office/drawing/2014/main" id="{919EE955-AAC8-5E42-BA0B-FEB700504D7B}"/>
                </a:ext>
              </a:extLst>
            </p:cNvPr>
            <p:cNvPicPr>
              <a:picLocks noChangeAspect="1"/>
            </p:cNvPicPr>
            <p:nvPr/>
          </p:nvPicPr>
          <p:blipFill rotWithShape="1">
            <a:blip r:embed="rId6">
              <a:extLst>
                <a:ext uri="{28A0092B-C50C-407E-A947-70E740481C1C}">
                  <a14:useLocalDpi xmlns:a14="http://schemas.microsoft.com/office/drawing/2010/main" val="0"/>
                </a:ext>
              </a:extLst>
            </a:blip>
            <a:srcRect l="65007"/>
            <a:stretch/>
          </p:blipFill>
          <p:spPr>
            <a:xfrm>
              <a:off x="6103074" y="2998009"/>
              <a:ext cx="2278926" cy="1004431"/>
            </a:xfrm>
            <a:prstGeom prst="rect">
              <a:avLst/>
            </a:prstGeom>
          </p:spPr>
        </p:pic>
        <p:pic>
          <p:nvPicPr>
            <p:cNvPr id="41" name="Picture 40">
              <a:extLst>
                <a:ext uri="{FF2B5EF4-FFF2-40B4-BE49-F238E27FC236}">
                  <a16:creationId xmlns:a16="http://schemas.microsoft.com/office/drawing/2014/main" id="{C827BE93-AA83-3146-A919-7E3776F36F48}"/>
                </a:ext>
              </a:extLst>
            </p:cNvPr>
            <p:cNvPicPr>
              <a:picLocks noChangeAspect="1"/>
            </p:cNvPicPr>
            <p:nvPr/>
          </p:nvPicPr>
          <p:blipFill rotWithShape="1">
            <a:blip r:embed="rId6">
              <a:extLst>
                <a:ext uri="{28A0092B-C50C-407E-A947-70E740481C1C}">
                  <a14:useLocalDpi xmlns:a14="http://schemas.microsoft.com/office/drawing/2010/main" val="0"/>
                </a:ext>
              </a:extLst>
            </a:blip>
            <a:srcRect r="85698"/>
            <a:stretch/>
          </p:blipFill>
          <p:spPr>
            <a:xfrm>
              <a:off x="5171699" y="3035235"/>
              <a:ext cx="931375" cy="1004431"/>
            </a:xfrm>
            <a:prstGeom prst="rect">
              <a:avLst/>
            </a:prstGeom>
          </p:spPr>
        </p:pic>
      </p:grpSp>
      <p:cxnSp>
        <p:nvCxnSpPr>
          <p:cNvPr id="42" name="Straight Arrow Connector 41">
            <a:extLst>
              <a:ext uri="{FF2B5EF4-FFF2-40B4-BE49-F238E27FC236}">
                <a16:creationId xmlns:a16="http://schemas.microsoft.com/office/drawing/2014/main" id="{FFEB14FB-471D-8542-B168-6D37FB89C3CA}"/>
              </a:ext>
            </a:extLst>
          </p:cNvPr>
          <p:cNvCxnSpPr>
            <a:cxnSpLocks/>
          </p:cNvCxnSpPr>
          <p:nvPr/>
        </p:nvCxnSpPr>
        <p:spPr>
          <a:xfrm flipH="1">
            <a:off x="3370378" y="2443746"/>
            <a:ext cx="309376" cy="308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88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5 March 2018</a:t>
            </a:r>
          </a:p>
        </p:txBody>
      </p:sp>
      <p:sp>
        <p:nvSpPr>
          <p:cNvPr id="5" name="Footer Placeholder 4"/>
          <p:cNvSpPr>
            <a:spLocks noGrp="1"/>
          </p:cNvSpPr>
          <p:nvPr>
            <p:ph type="ftr" sz="quarter" idx="3"/>
          </p:nvPr>
        </p:nvSpPr>
        <p:spPr/>
        <p:txBody>
          <a:bodyPr/>
          <a:lstStyle/>
          <a:p>
            <a:r>
              <a:rPr lang="en-US"/>
              <a:t>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11</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22391" y="826799"/>
            <a:ext cx="3384104" cy="436031"/>
          </a:xfrm>
        </p:spPr>
        <p:txBody>
          <a:bodyPr/>
          <a:lstStyle/>
          <a:p>
            <a:r>
              <a:rPr lang="en-US" dirty="0"/>
              <a:t>“Classic” atmospheric correction</a:t>
            </a:r>
            <a:br>
              <a:rPr lang="en-US" dirty="0"/>
            </a:br>
            <a:endParaRPr lang="en-US" dirty="0"/>
          </a:p>
        </p:txBody>
      </p:sp>
      <p:sp>
        <p:nvSpPr>
          <p:cNvPr id="3" name="Cube 2"/>
          <p:cNvSpPr/>
          <p:nvPr/>
        </p:nvSpPr>
        <p:spPr>
          <a:xfrm>
            <a:off x="990741" y="3062983"/>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sp>
        <p:nvSpPr>
          <p:cNvPr id="32" name="TextBox 31"/>
          <p:cNvSpPr txBox="1"/>
          <p:nvPr/>
        </p:nvSpPr>
        <p:spPr>
          <a:xfrm>
            <a:off x="714589" y="4213943"/>
            <a:ext cx="2761336" cy="830997"/>
          </a:xfrm>
          <a:prstGeom prst="rect">
            <a:avLst/>
          </a:prstGeom>
          <a:noFill/>
        </p:spPr>
        <p:txBody>
          <a:bodyPr wrap="square" rtlCol="0">
            <a:spAutoFit/>
          </a:bodyPr>
          <a:lstStyle/>
          <a:p>
            <a:r>
              <a:rPr lang="en-US" sz="1600" b="1" dirty="0"/>
              <a:t>1. In advance, do RTM calculations for a grid of atmospheric conditions: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384104" cy="362984"/>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𝒂</m:t>
                        </m:r>
                      </m:sub>
                    </m:sSub>
                    <m:r>
                      <a:rPr lang="en-US" b="1" i="1" smtClean="0">
                        <a:latin typeface="Cambria Math" panose="02040503050406030204" pitchFamily="18" charset="0"/>
                      </a:rPr>
                      <m:t> </m:t>
                    </m:r>
                  </m:oMath>
                </a14:m>
                <a:r>
                  <a:rPr lang="en-US" sz="1400" b="1"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384104" cy="362984"/>
              </a:xfrm>
              <a:prstGeom prst="rect">
                <a:avLst/>
              </a:prstGeom>
              <a:blipFill>
                <a:blip r:embed="rId5"/>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7" y="5327657"/>
                <a:ext cx="2458310"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𝑺</m:t>
                    </m:r>
                  </m:oMath>
                </a14:m>
                <a:r>
                  <a:rPr lang="en-US" b="1" dirty="0"/>
                  <a:t>  </a:t>
                </a:r>
                <a:r>
                  <a:rPr lang="en-US" sz="1400" b="1"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7" y="5327657"/>
                <a:ext cx="2458310" cy="369332"/>
              </a:xfrm>
              <a:prstGeom prst="rect">
                <a:avLst/>
              </a:prstGeom>
              <a:blipFill>
                <a:blip r:embed="rId6"/>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6" y="5625240"/>
                <a:ext cx="3959124" cy="584775"/>
              </a:xfrm>
              <a:prstGeom prst="rect">
                <a:avLst/>
              </a:prstGeom>
              <a:noFill/>
            </p:spPr>
            <p:txBody>
              <a:bodyPr wrap="square" rtlCol="0">
                <a:spAutoFit/>
              </a:bodyPr>
              <a:lstStyle/>
              <a:p>
                <a:pPr marL="274320" indent="-274320"/>
                <a14:m>
                  <m:oMath xmlns:m="http://schemas.openxmlformats.org/officeDocument/2006/math">
                    <m:r>
                      <a:rPr lang="en-US" b="1" i="1" smtClean="0">
                        <a:latin typeface="Cambria Math" panose="02040503050406030204" pitchFamily="18" charset="0"/>
                      </a:rPr>
                      <m:t>𝑻</m:t>
                    </m:r>
                  </m:oMath>
                </a14:m>
                <a:r>
                  <a:rPr lang="en-US" b="1" dirty="0"/>
                  <a:t>  </a:t>
                </a:r>
                <a:r>
                  <a:rPr lang="en-US" sz="1400" b="1"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6" y="5625240"/>
                <a:ext cx="3959124" cy="584775"/>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88171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5 March 2018</a:t>
            </a:r>
          </a:p>
        </p:txBody>
      </p:sp>
      <p:sp>
        <p:nvSpPr>
          <p:cNvPr id="5" name="Footer Placeholder 4"/>
          <p:cNvSpPr>
            <a:spLocks noGrp="1"/>
          </p:cNvSpPr>
          <p:nvPr>
            <p:ph type="ftr" sz="quarter" idx="3"/>
          </p:nvPr>
        </p:nvSpPr>
        <p:spPr/>
        <p:txBody>
          <a:bodyPr/>
          <a:lstStyle/>
          <a:p>
            <a:r>
              <a:rPr lang="en-US"/>
              <a:t>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12</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22391" y="826799"/>
            <a:ext cx="3384104" cy="436031"/>
          </a:xfrm>
        </p:spPr>
        <p:txBody>
          <a:bodyPr/>
          <a:lstStyle/>
          <a:p>
            <a:r>
              <a:rPr lang="en-US" dirty="0"/>
              <a:t>“Classic” atmospheric correction</a:t>
            </a:r>
            <a:br>
              <a:rPr lang="en-US" dirty="0"/>
            </a:br>
            <a:endParaRPr lang="en-US" dirty="0"/>
          </a:p>
        </p:txBody>
      </p:sp>
      <p:sp>
        <p:nvSpPr>
          <p:cNvPr id="3" name="Cube 2"/>
          <p:cNvSpPr/>
          <p:nvPr/>
        </p:nvSpPr>
        <p:spPr>
          <a:xfrm>
            <a:off x="990741" y="3062983"/>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pic>
        <p:nvPicPr>
          <p:cNvPr id="26" name="Picture 17" descr="ang20140612t202943_radianc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
            <a:ext cx="3384104" cy="2616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p:cNvSpPr txBox="1"/>
          <p:nvPr/>
        </p:nvSpPr>
        <p:spPr>
          <a:xfrm>
            <a:off x="714589" y="4213943"/>
            <a:ext cx="2761336" cy="830997"/>
          </a:xfrm>
          <a:prstGeom prst="rect">
            <a:avLst/>
          </a:prstGeom>
          <a:noFill/>
        </p:spPr>
        <p:txBody>
          <a:bodyPr wrap="square" rtlCol="0">
            <a:spAutoFit/>
          </a:bodyPr>
          <a:lstStyle/>
          <a:p>
            <a:r>
              <a:rPr lang="en-US" sz="1600" b="1" dirty="0"/>
              <a:t>1. In advance, do RTM calculations for a grid of atmospheric conditions:</a:t>
            </a:r>
          </a:p>
        </p:txBody>
      </p:sp>
      <p:sp>
        <p:nvSpPr>
          <p:cNvPr id="23" name="TextBox 22"/>
          <p:cNvSpPr txBox="1"/>
          <p:nvPr/>
        </p:nvSpPr>
        <p:spPr>
          <a:xfrm>
            <a:off x="3274519" y="671525"/>
            <a:ext cx="2165839" cy="1323439"/>
          </a:xfrm>
          <a:prstGeom prst="rect">
            <a:avLst/>
          </a:prstGeom>
          <a:noFill/>
        </p:spPr>
        <p:txBody>
          <a:bodyPr wrap="square" rtlCol="0">
            <a:spAutoFit/>
          </a:bodyPr>
          <a:lstStyle/>
          <a:p>
            <a:r>
              <a:rPr lang="en-US" sz="1600" b="1" dirty="0"/>
              <a:t>2. Analyze radiance to estimate this atmosphere (typically using band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343401" cy="362984"/>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𝒂</m:t>
                        </m:r>
                      </m:sub>
                    </m:sSub>
                    <m:r>
                      <a:rPr lang="en-US" b="1" i="1" smtClean="0">
                        <a:latin typeface="Cambria Math" panose="02040503050406030204" pitchFamily="18" charset="0"/>
                      </a:rPr>
                      <m:t> </m:t>
                    </m:r>
                  </m:oMath>
                </a14:m>
                <a:r>
                  <a:rPr lang="en-US" sz="1400" b="1"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343401" cy="362984"/>
              </a:xfrm>
              <a:prstGeom prst="rect">
                <a:avLst/>
              </a:prstGeom>
              <a:blipFill>
                <a:blip r:embed="rId6"/>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7" y="5327657"/>
                <a:ext cx="2428742"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𝑺</m:t>
                    </m:r>
                  </m:oMath>
                </a14:m>
                <a:r>
                  <a:rPr lang="en-US" b="1" dirty="0"/>
                  <a:t>  </a:t>
                </a:r>
                <a:r>
                  <a:rPr lang="en-US" sz="1400" b="1"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7" y="5327657"/>
                <a:ext cx="2428742" cy="369332"/>
              </a:xfrm>
              <a:prstGeom prst="rect">
                <a:avLst/>
              </a:prstGeom>
              <a:blipFill>
                <a:blip r:embed="rId7"/>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6" y="5625240"/>
                <a:ext cx="3911504" cy="584775"/>
              </a:xfrm>
              <a:prstGeom prst="rect">
                <a:avLst/>
              </a:prstGeom>
              <a:noFill/>
            </p:spPr>
            <p:txBody>
              <a:bodyPr wrap="square" rtlCol="0">
                <a:spAutoFit/>
              </a:bodyPr>
              <a:lstStyle/>
              <a:p>
                <a:pPr marL="274320" indent="-274320"/>
                <a14:m>
                  <m:oMath xmlns:m="http://schemas.openxmlformats.org/officeDocument/2006/math">
                    <m:r>
                      <a:rPr lang="en-US" b="1" i="1" smtClean="0">
                        <a:latin typeface="Cambria Math" panose="02040503050406030204" pitchFamily="18" charset="0"/>
                      </a:rPr>
                      <m:t>𝑻</m:t>
                    </m:r>
                  </m:oMath>
                </a14:m>
                <a:r>
                  <a:rPr lang="en-US" b="1" dirty="0"/>
                  <a:t>  </a:t>
                </a:r>
                <a:r>
                  <a:rPr lang="en-US" sz="1400" b="1"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6" y="5625240"/>
                <a:ext cx="3911504" cy="584775"/>
              </a:xfrm>
              <a:prstGeom prst="rect">
                <a:avLst/>
              </a:prstGeom>
              <a:blipFill>
                <a:blip r:embed="rId8"/>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05061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5274771" y="2819400"/>
            <a:ext cx="3259629" cy="1353682"/>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
        <p:nvSpPr>
          <p:cNvPr id="30" name="Right Arrow 29"/>
          <p:cNvSpPr/>
          <p:nvPr/>
        </p:nvSpPr>
        <p:spPr>
          <a:xfrm>
            <a:off x="3162866" y="3064721"/>
            <a:ext cx="2049967" cy="838200"/>
          </a:xfrm>
          <a:prstGeom prst="rightArrow">
            <a:avLst>
              <a:gd name="adj1" fmla="val 50000"/>
              <a:gd name="adj2" fmla="val 37413"/>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Date Placeholder 3"/>
          <p:cNvSpPr>
            <a:spLocks noGrp="1"/>
          </p:cNvSpPr>
          <p:nvPr>
            <p:ph type="dt" sz="half" idx="2"/>
          </p:nvPr>
        </p:nvSpPr>
        <p:spPr/>
        <p:txBody>
          <a:bodyPr/>
          <a:lstStyle/>
          <a:p>
            <a:r>
              <a:rPr lang="en-US"/>
              <a:t>5 March 2018</a:t>
            </a:r>
          </a:p>
        </p:txBody>
      </p:sp>
      <p:sp>
        <p:nvSpPr>
          <p:cNvPr id="5" name="Footer Placeholder 4"/>
          <p:cNvSpPr>
            <a:spLocks noGrp="1"/>
          </p:cNvSpPr>
          <p:nvPr>
            <p:ph type="ftr" sz="quarter" idx="3"/>
          </p:nvPr>
        </p:nvSpPr>
        <p:spPr/>
        <p:txBody>
          <a:bodyPr/>
          <a:lstStyle/>
          <a:p>
            <a:r>
              <a:rPr lang="en-US"/>
              <a:t>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13</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22391" y="826799"/>
            <a:ext cx="3384104" cy="436031"/>
          </a:xfrm>
        </p:spPr>
        <p:txBody>
          <a:bodyPr/>
          <a:lstStyle/>
          <a:p>
            <a:r>
              <a:rPr lang="en-US" dirty="0"/>
              <a:t>“Classic” atmospheric correction</a:t>
            </a:r>
            <a:br>
              <a:rPr lang="en-US" dirty="0"/>
            </a:br>
            <a:endParaRPr lang="en-US" dirty="0"/>
          </a:p>
        </p:txBody>
      </p:sp>
      <p:sp>
        <p:nvSpPr>
          <p:cNvPr id="3" name="Cube 2"/>
          <p:cNvSpPr/>
          <p:nvPr/>
        </p:nvSpPr>
        <p:spPr>
          <a:xfrm>
            <a:off x="990741" y="3062983"/>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pic>
        <p:nvPicPr>
          <p:cNvPr id="26" name="Picture 17" descr="ang20140612t202943_radiance.pdf"/>
          <p:cNvPicPr>
            <a:picLocks noChangeAspect="1"/>
          </p:cNvPicPr>
          <p:nvPr/>
        </p:nvPicPr>
        <p:blipFill rotWithShape="1">
          <a:blip r:embed="rId3">
            <a:extLst>
              <a:ext uri="{28A0092B-C50C-407E-A947-70E740481C1C}">
                <a14:useLocalDpi xmlns:a14="http://schemas.microsoft.com/office/drawing/2010/main" val="0"/>
              </a:ext>
            </a:extLst>
          </a:blip>
          <a:srcRect b="10567"/>
          <a:stretch/>
        </p:blipFill>
        <p:spPr bwMode="auto">
          <a:xfrm>
            <a:off x="5105400" y="152400"/>
            <a:ext cx="3384104" cy="2340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p:cNvSpPr txBox="1"/>
          <p:nvPr/>
        </p:nvSpPr>
        <p:spPr>
          <a:xfrm>
            <a:off x="714589" y="4213943"/>
            <a:ext cx="2761336" cy="830997"/>
          </a:xfrm>
          <a:prstGeom prst="rect">
            <a:avLst/>
          </a:prstGeom>
          <a:noFill/>
        </p:spPr>
        <p:txBody>
          <a:bodyPr wrap="square" rtlCol="0">
            <a:spAutoFit/>
          </a:bodyPr>
          <a:lstStyle/>
          <a:p>
            <a:r>
              <a:rPr lang="en-US" sz="1600" b="1" dirty="0"/>
              <a:t>1. In advance, do RTM calculations for a grid of atmospheric conditions:</a:t>
            </a:r>
          </a:p>
        </p:txBody>
      </p:sp>
      <p:sp>
        <p:nvSpPr>
          <p:cNvPr id="23" name="TextBox 22"/>
          <p:cNvSpPr txBox="1"/>
          <p:nvPr/>
        </p:nvSpPr>
        <p:spPr>
          <a:xfrm>
            <a:off x="3274519" y="671525"/>
            <a:ext cx="2165839" cy="1323439"/>
          </a:xfrm>
          <a:prstGeom prst="rect">
            <a:avLst/>
          </a:prstGeom>
          <a:noFill/>
        </p:spPr>
        <p:txBody>
          <a:bodyPr wrap="square" rtlCol="0">
            <a:spAutoFit/>
          </a:bodyPr>
          <a:lstStyle/>
          <a:p>
            <a:r>
              <a:rPr lang="en-US" sz="1600" b="1" dirty="0"/>
              <a:t>2. Analyze radiance to estimate this atmosphere (typically using band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557237" cy="362984"/>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𝒂</m:t>
                        </m:r>
                      </m:sub>
                    </m:sSub>
                    <m:r>
                      <a:rPr lang="en-US" b="1" i="1" smtClean="0">
                        <a:latin typeface="Cambria Math" panose="02040503050406030204" pitchFamily="18" charset="0"/>
                      </a:rPr>
                      <m:t> </m:t>
                    </m:r>
                  </m:oMath>
                </a14:m>
                <a:r>
                  <a:rPr lang="en-US" sz="1400" b="1"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557237" cy="362984"/>
              </a:xfrm>
              <a:prstGeom prst="rect">
                <a:avLst/>
              </a:prstGeom>
              <a:blipFill>
                <a:blip r:embed="rId6"/>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6" y="5327657"/>
                <a:ext cx="2584079"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𝑺</m:t>
                    </m:r>
                  </m:oMath>
                </a14:m>
                <a:r>
                  <a:rPr lang="en-US" b="1" dirty="0"/>
                  <a:t>  </a:t>
                </a:r>
                <a:r>
                  <a:rPr lang="en-US" sz="1400" b="1"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6" y="5327657"/>
                <a:ext cx="2584079" cy="369332"/>
              </a:xfrm>
              <a:prstGeom prst="rect">
                <a:avLst/>
              </a:prstGeom>
              <a:blipFill>
                <a:blip r:embed="rId7"/>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5" y="5625240"/>
                <a:ext cx="4161675" cy="584775"/>
              </a:xfrm>
              <a:prstGeom prst="rect">
                <a:avLst/>
              </a:prstGeom>
              <a:noFill/>
            </p:spPr>
            <p:txBody>
              <a:bodyPr wrap="square" rtlCol="0">
                <a:spAutoFit/>
              </a:bodyPr>
              <a:lstStyle/>
              <a:p>
                <a:pPr marL="274320" indent="-274320"/>
                <a14:m>
                  <m:oMath xmlns:m="http://schemas.openxmlformats.org/officeDocument/2006/math">
                    <m:r>
                      <a:rPr lang="en-US" b="1" i="1" smtClean="0">
                        <a:latin typeface="Cambria Math" panose="02040503050406030204" pitchFamily="18" charset="0"/>
                      </a:rPr>
                      <m:t>𝑻</m:t>
                    </m:r>
                  </m:oMath>
                </a14:m>
                <a:r>
                  <a:rPr lang="en-US" b="1" dirty="0"/>
                  <a:t>  </a:t>
                </a:r>
                <a:r>
                  <a:rPr lang="en-US" sz="1400" b="1"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5" y="5625240"/>
                <a:ext cx="4161675" cy="584775"/>
              </a:xfrm>
              <a:prstGeom prst="rect">
                <a:avLst/>
              </a:prstGeom>
              <a:blipFill>
                <a:blip r:embed="rId8"/>
                <a:stretch>
                  <a:fillRect b="-869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BE48868-FCBE-A442-9848-61165811A681}"/>
              </a:ext>
            </a:extLst>
          </p:cNvPr>
          <p:cNvSpPr txBox="1"/>
          <p:nvPr/>
        </p:nvSpPr>
        <p:spPr>
          <a:xfrm>
            <a:off x="3291289" y="2093449"/>
            <a:ext cx="2165839" cy="1077218"/>
          </a:xfrm>
          <a:prstGeom prst="rect">
            <a:avLst/>
          </a:prstGeom>
          <a:noFill/>
        </p:spPr>
        <p:txBody>
          <a:bodyPr wrap="square" rtlCol="0">
            <a:spAutoFit/>
          </a:bodyPr>
          <a:lstStyle/>
          <a:p>
            <a:endParaRPr lang="en-US" sz="1600" b="1" dirty="0"/>
          </a:p>
          <a:p>
            <a:r>
              <a:rPr lang="en-US" sz="1600" b="1" dirty="0"/>
              <a:t>3. Look up and/or interpolate optical coefficients</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6A4300C-2538-754B-951B-85AB5A09F885}"/>
                  </a:ext>
                </a:extLst>
              </p:cNvPr>
              <p:cNvSpPr txBox="1"/>
              <p:nvPr/>
            </p:nvSpPr>
            <p:spPr>
              <a:xfrm>
                <a:off x="6027306" y="3164820"/>
                <a:ext cx="569639" cy="461665"/>
              </a:xfrm>
              <a:prstGeom prst="rect">
                <a:avLst/>
              </a:prstGeom>
              <a:noFill/>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 </m:t>
                    </m:r>
                  </m:oMath>
                </a14:m>
                <a:r>
                  <a:rPr lang="en-US" sz="2400" dirty="0"/>
                  <a:t> </a:t>
                </a:r>
              </a:p>
            </p:txBody>
          </p:sp>
        </mc:Choice>
        <mc:Fallback xmlns="">
          <p:sp>
            <p:nvSpPr>
              <p:cNvPr id="39" name="TextBox 38">
                <a:extLst>
                  <a:ext uri="{FF2B5EF4-FFF2-40B4-BE49-F238E27FC236}">
                    <a16:creationId xmlns:a16="http://schemas.microsoft.com/office/drawing/2014/main" id="{D6A4300C-2538-754B-951B-85AB5A09F885}"/>
                  </a:ext>
                </a:extLst>
              </p:cNvPr>
              <p:cNvSpPr txBox="1">
                <a:spLocks noRot="1" noChangeAspect="1" noMove="1" noResize="1" noEditPoints="1" noAdjustHandles="1" noChangeArrowheads="1" noChangeShapeType="1" noTextEdit="1"/>
              </p:cNvSpPr>
              <p:nvPr/>
            </p:nvSpPr>
            <p:spPr>
              <a:xfrm>
                <a:off x="6027306" y="3164820"/>
                <a:ext cx="569639" cy="461665"/>
              </a:xfrm>
              <a:prstGeom prst="rect">
                <a:avLst/>
              </a:prstGeom>
              <a:blipFill>
                <a:blip r:embed="rId9"/>
                <a:stretch>
                  <a:fillRect l="-2222" r="-11111"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25B1D05-F145-6244-ACE6-96022D1DB6A3}"/>
                  </a:ext>
                </a:extLst>
              </p:cNvPr>
              <p:cNvSpPr txBox="1"/>
              <p:nvPr/>
            </p:nvSpPr>
            <p:spPr>
              <a:xfrm>
                <a:off x="6687658" y="3188126"/>
                <a:ext cx="4391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𝑆</m:t>
                      </m:r>
                    </m:oMath>
                  </m:oMathPara>
                </a14:m>
                <a:endParaRPr lang="en-US" sz="2400" dirty="0"/>
              </a:p>
            </p:txBody>
          </p:sp>
        </mc:Choice>
        <mc:Fallback xmlns="">
          <p:sp>
            <p:nvSpPr>
              <p:cNvPr id="40" name="TextBox 39">
                <a:extLst>
                  <a:ext uri="{FF2B5EF4-FFF2-40B4-BE49-F238E27FC236}">
                    <a16:creationId xmlns:a16="http://schemas.microsoft.com/office/drawing/2014/main" id="{025B1D05-F145-6244-ACE6-96022D1DB6A3}"/>
                  </a:ext>
                </a:extLst>
              </p:cNvPr>
              <p:cNvSpPr txBox="1">
                <a:spLocks noRot="1" noChangeAspect="1" noMove="1" noResize="1" noEditPoints="1" noAdjustHandles="1" noChangeArrowheads="1" noChangeShapeType="1" noTextEdit="1"/>
              </p:cNvSpPr>
              <p:nvPr/>
            </p:nvSpPr>
            <p:spPr>
              <a:xfrm>
                <a:off x="6687658" y="3188126"/>
                <a:ext cx="43915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334019E-BEE5-A74F-BE2F-3C629113F1B4}"/>
                  </a:ext>
                </a:extLst>
              </p:cNvPr>
              <p:cNvSpPr txBox="1"/>
              <p:nvPr/>
            </p:nvSpPr>
            <p:spPr>
              <a:xfrm>
                <a:off x="7315200" y="3179201"/>
                <a:ext cx="462596" cy="461665"/>
              </a:xfrm>
              <a:prstGeom prst="rect">
                <a:avLst/>
              </a:prstGeom>
              <a:noFill/>
            </p:spPr>
            <p:txBody>
              <a:bodyPr wrap="square" rtlCol="0">
                <a:spAutoFit/>
              </a:bodyPr>
              <a:lstStyle/>
              <a:p>
                <a:pPr marL="274320" indent="-274320"/>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m:t>
                      </m:r>
                    </m:oMath>
                  </m:oMathPara>
                </a14:m>
                <a:endParaRPr lang="en-US" sz="2400" dirty="0"/>
              </a:p>
            </p:txBody>
          </p:sp>
        </mc:Choice>
        <mc:Fallback xmlns="">
          <p:sp>
            <p:nvSpPr>
              <p:cNvPr id="41" name="TextBox 40">
                <a:extLst>
                  <a:ext uri="{FF2B5EF4-FFF2-40B4-BE49-F238E27FC236}">
                    <a16:creationId xmlns:a16="http://schemas.microsoft.com/office/drawing/2014/main" id="{7334019E-BEE5-A74F-BE2F-3C629113F1B4}"/>
                  </a:ext>
                </a:extLst>
              </p:cNvPr>
              <p:cNvSpPr txBox="1">
                <a:spLocks noRot="1" noChangeAspect="1" noMove="1" noResize="1" noEditPoints="1" noAdjustHandles="1" noChangeArrowheads="1" noChangeShapeType="1" noTextEdit="1"/>
              </p:cNvSpPr>
              <p:nvPr/>
            </p:nvSpPr>
            <p:spPr>
              <a:xfrm>
                <a:off x="7315200" y="3179201"/>
                <a:ext cx="462596" cy="461665"/>
              </a:xfrm>
              <a:prstGeom prst="rect">
                <a:avLst/>
              </a:prstGeom>
              <a:blipFill>
                <a:blip r:embed="rId11"/>
                <a:stretch>
                  <a:fillRect/>
                </a:stretch>
              </a:blipFill>
            </p:spPr>
            <p:txBody>
              <a:bodyPr/>
              <a:lstStyle/>
              <a:p>
                <a:r>
                  <a:rPr lang="en-US">
                    <a:noFill/>
                  </a:rPr>
                  <a:t> </a:t>
                </a:r>
              </a:p>
            </p:txBody>
          </p:sp>
        </mc:Fallback>
      </mc:AlternateContent>
      <p:sp>
        <p:nvSpPr>
          <p:cNvPr id="42" name="Right Arrow 41">
            <a:extLst>
              <a:ext uri="{FF2B5EF4-FFF2-40B4-BE49-F238E27FC236}">
                <a16:creationId xmlns:a16="http://schemas.microsoft.com/office/drawing/2014/main" id="{3E99A50C-EEEF-1F47-9EB4-20E59E2CD5F4}"/>
              </a:ext>
            </a:extLst>
          </p:cNvPr>
          <p:cNvSpPr/>
          <p:nvPr/>
        </p:nvSpPr>
        <p:spPr>
          <a:xfrm rot="5400000">
            <a:off x="6712581" y="2216781"/>
            <a:ext cx="367038" cy="838200"/>
          </a:xfrm>
          <a:prstGeom prst="rightArrow">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3723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5274771" y="2819400"/>
            <a:ext cx="3259629" cy="1353682"/>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
        <p:nvSpPr>
          <p:cNvPr id="30" name="Right Arrow 29"/>
          <p:cNvSpPr/>
          <p:nvPr/>
        </p:nvSpPr>
        <p:spPr>
          <a:xfrm>
            <a:off x="3162866" y="3064721"/>
            <a:ext cx="3923734" cy="838200"/>
          </a:xfrm>
          <a:prstGeom prst="rightArrow">
            <a:avLst>
              <a:gd name="adj1" fmla="val 50000"/>
              <a:gd name="adj2" fmla="val 37413"/>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ight Arrow 30"/>
          <p:cNvSpPr/>
          <p:nvPr/>
        </p:nvSpPr>
        <p:spPr>
          <a:xfrm rot="5400000">
            <a:off x="5743712" y="3185650"/>
            <a:ext cx="2304776" cy="838200"/>
          </a:xfrm>
          <a:prstGeom prst="rightArrow">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5596949" y="3007250"/>
            <a:ext cx="2708851" cy="878950"/>
            <a:chOff x="5171699" y="2998009"/>
            <a:chExt cx="3210301" cy="1041657"/>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65007"/>
            <a:stretch/>
          </p:blipFill>
          <p:spPr>
            <a:xfrm>
              <a:off x="6103074" y="2998009"/>
              <a:ext cx="2278926" cy="1004431"/>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85698"/>
            <a:stretch/>
          </p:blipFill>
          <p:spPr>
            <a:xfrm>
              <a:off x="5171699" y="3035235"/>
              <a:ext cx="931375" cy="1004431"/>
            </a:xfrm>
            <a:prstGeom prst="rect">
              <a:avLst/>
            </a:prstGeom>
          </p:spPr>
        </p:pic>
      </p:grpSp>
      <p:sp>
        <p:nvSpPr>
          <p:cNvPr id="4" name="Date Placeholder 3"/>
          <p:cNvSpPr>
            <a:spLocks noGrp="1"/>
          </p:cNvSpPr>
          <p:nvPr>
            <p:ph type="dt" sz="half" idx="2"/>
          </p:nvPr>
        </p:nvSpPr>
        <p:spPr/>
        <p:txBody>
          <a:bodyPr/>
          <a:lstStyle/>
          <a:p>
            <a:r>
              <a:rPr lang="en-US"/>
              <a:t>5 March 2018</a:t>
            </a:r>
          </a:p>
        </p:txBody>
      </p:sp>
      <p:sp>
        <p:nvSpPr>
          <p:cNvPr id="5" name="Footer Placeholder 4"/>
          <p:cNvSpPr>
            <a:spLocks noGrp="1"/>
          </p:cNvSpPr>
          <p:nvPr>
            <p:ph type="ftr" sz="quarter" idx="3"/>
          </p:nvPr>
        </p:nvSpPr>
        <p:spPr/>
        <p:txBody>
          <a:bodyPr/>
          <a:lstStyle/>
          <a:p>
            <a:r>
              <a:rPr lang="en-US"/>
              <a:t>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14</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22391" y="826799"/>
            <a:ext cx="3384104" cy="436031"/>
          </a:xfrm>
        </p:spPr>
        <p:txBody>
          <a:bodyPr/>
          <a:lstStyle/>
          <a:p>
            <a:r>
              <a:rPr lang="en-US" dirty="0"/>
              <a:t>“Classic” atmospheric correction</a:t>
            </a:r>
            <a:br>
              <a:rPr lang="en-US" dirty="0"/>
            </a:br>
            <a:endParaRPr lang="en-US" dirty="0"/>
          </a:p>
        </p:txBody>
      </p:sp>
      <p:sp>
        <p:nvSpPr>
          <p:cNvPr id="3" name="Cube 2"/>
          <p:cNvSpPr/>
          <p:nvPr/>
        </p:nvSpPr>
        <p:spPr>
          <a:xfrm>
            <a:off x="990741" y="3062983"/>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pic>
        <p:nvPicPr>
          <p:cNvPr id="26" name="Picture 17" descr="ang20140612t202943_radianc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2400"/>
            <a:ext cx="3384104" cy="2616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p:cNvSpPr txBox="1"/>
          <p:nvPr/>
        </p:nvSpPr>
        <p:spPr>
          <a:xfrm>
            <a:off x="714589" y="4213943"/>
            <a:ext cx="2761336" cy="830997"/>
          </a:xfrm>
          <a:prstGeom prst="rect">
            <a:avLst/>
          </a:prstGeom>
          <a:noFill/>
        </p:spPr>
        <p:txBody>
          <a:bodyPr wrap="square" rtlCol="0">
            <a:spAutoFit/>
          </a:bodyPr>
          <a:lstStyle/>
          <a:p>
            <a:r>
              <a:rPr lang="en-US" sz="1600" b="1" dirty="0"/>
              <a:t>1. In advance, do RTM calculations for a grid of atmospheric conditions:</a:t>
            </a:r>
          </a:p>
        </p:txBody>
      </p:sp>
      <p:pic>
        <p:nvPicPr>
          <p:cNvPr id="36" name="Picture 20" descr="ang20140612t202943_reflectance.pdf"/>
          <p:cNvPicPr>
            <a:picLocks noChangeAspect="1"/>
          </p:cNvPicPr>
          <p:nvPr/>
        </p:nvPicPr>
        <p:blipFill rotWithShape="1">
          <a:blip r:embed="rId5">
            <a:extLst>
              <a:ext uri="{28A0092B-C50C-407E-A947-70E740481C1C}">
                <a14:useLocalDpi xmlns:a14="http://schemas.microsoft.com/office/drawing/2010/main" val="0"/>
              </a:ext>
            </a:extLst>
          </a:blip>
          <a:srcRect t="12782" b="12887"/>
          <a:stretch/>
        </p:blipFill>
        <p:spPr bwMode="auto">
          <a:xfrm>
            <a:off x="5095813" y="4599200"/>
            <a:ext cx="3259629" cy="1959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5286134" y="2762784"/>
            <a:ext cx="1465145" cy="307777"/>
          </a:xfrm>
          <a:prstGeom prst="rect">
            <a:avLst/>
          </a:prstGeom>
          <a:noFill/>
        </p:spPr>
        <p:txBody>
          <a:bodyPr wrap="none" rtlCol="0">
            <a:spAutoFit/>
          </a:bodyPr>
          <a:lstStyle/>
          <a:p>
            <a:r>
              <a:rPr lang="en-US" sz="1400" dirty="0">
                <a:solidFill>
                  <a:srgbClr val="FF0000"/>
                </a:solidFill>
              </a:rPr>
              <a:t>TOA reflectance</a:t>
            </a:r>
          </a:p>
        </p:txBody>
      </p:sp>
      <p:sp>
        <p:nvSpPr>
          <p:cNvPr id="22" name="TextBox 21"/>
          <p:cNvSpPr txBox="1"/>
          <p:nvPr/>
        </p:nvSpPr>
        <p:spPr>
          <a:xfrm>
            <a:off x="7137622" y="2605548"/>
            <a:ext cx="1726755" cy="307777"/>
          </a:xfrm>
          <a:prstGeom prst="rect">
            <a:avLst/>
          </a:prstGeom>
          <a:noFill/>
          <a:ln>
            <a:noFill/>
          </a:ln>
        </p:spPr>
        <p:txBody>
          <a:bodyPr wrap="none" rtlCol="0">
            <a:spAutoFit/>
          </a:bodyPr>
          <a:lstStyle/>
          <a:p>
            <a:r>
              <a:rPr lang="en-US" sz="1400" dirty="0">
                <a:solidFill>
                  <a:srgbClr val="FF0000"/>
                </a:solidFill>
              </a:rPr>
              <a:t>Surface reflectance</a:t>
            </a:r>
          </a:p>
        </p:txBody>
      </p:sp>
      <p:sp>
        <p:nvSpPr>
          <p:cNvPr id="24" name="Left Brace 23"/>
          <p:cNvSpPr/>
          <p:nvPr/>
        </p:nvSpPr>
        <p:spPr>
          <a:xfrm rot="16200000" flipH="1">
            <a:off x="7816300" y="2858567"/>
            <a:ext cx="147666" cy="221733"/>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5" name="Left Brace 24"/>
          <p:cNvSpPr/>
          <p:nvPr/>
        </p:nvSpPr>
        <p:spPr>
          <a:xfrm rot="16200000" flipH="1">
            <a:off x="5791138" y="2888463"/>
            <a:ext cx="211864" cy="564410"/>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37" name="Oval 36"/>
          <p:cNvSpPr/>
          <p:nvPr/>
        </p:nvSpPr>
        <p:spPr>
          <a:xfrm>
            <a:off x="3900475" y="4073652"/>
            <a:ext cx="2136317"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600" b="1" dirty="0"/>
              <a:t>4. Algebraic Inversion</a:t>
            </a:r>
          </a:p>
        </p:txBody>
      </p:sp>
      <p:sp>
        <p:nvSpPr>
          <p:cNvPr id="23" name="TextBox 22"/>
          <p:cNvSpPr txBox="1"/>
          <p:nvPr/>
        </p:nvSpPr>
        <p:spPr>
          <a:xfrm>
            <a:off x="3274519" y="671525"/>
            <a:ext cx="2165839" cy="1323439"/>
          </a:xfrm>
          <a:prstGeom prst="rect">
            <a:avLst/>
          </a:prstGeom>
          <a:noFill/>
        </p:spPr>
        <p:txBody>
          <a:bodyPr wrap="square" rtlCol="0">
            <a:spAutoFit/>
          </a:bodyPr>
          <a:lstStyle/>
          <a:p>
            <a:r>
              <a:rPr lang="en-US" sz="1600" b="1" dirty="0"/>
              <a:t>2. Analyze radiance to estimate this atmosphere (typically using band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289903" cy="362984"/>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𝒂</m:t>
                        </m:r>
                      </m:sub>
                    </m:sSub>
                    <m:r>
                      <a:rPr lang="en-US" b="1" i="1" smtClean="0">
                        <a:latin typeface="Cambria Math" panose="02040503050406030204" pitchFamily="18" charset="0"/>
                      </a:rPr>
                      <m:t> </m:t>
                    </m:r>
                  </m:oMath>
                </a14:m>
                <a:r>
                  <a:rPr lang="en-US" sz="1400" b="1"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289903" cy="362984"/>
              </a:xfrm>
              <a:prstGeom prst="rect">
                <a:avLst/>
              </a:prstGeom>
              <a:blipFill>
                <a:blip r:embed="rId8"/>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7" y="5327657"/>
                <a:ext cx="2389880"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𝑺</m:t>
                    </m:r>
                  </m:oMath>
                </a14:m>
                <a:r>
                  <a:rPr lang="en-US" b="1" dirty="0"/>
                  <a:t>  </a:t>
                </a:r>
                <a:r>
                  <a:rPr lang="en-US" sz="1400" b="1"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7" y="5327657"/>
                <a:ext cx="2389880" cy="369332"/>
              </a:xfrm>
              <a:prstGeom prst="rect">
                <a:avLst/>
              </a:prstGeom>
              <a:blipFill>
                <a:blip r:embed="rId9"/>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6" y="5625240"/>
                <a:ext cx="3848916" cy="584775"/>
              </a:xfrm>
              <a:prstGeom prst="rect">
                <a:avLst/>
              </a:prstGeom>
              <a:noFill/>
            </p:spPr>
            <p:txBody>
              <a:bodyPr wrap="square" rtlCol="0">
                <a:spAutoFit/>
              </a:bodyPr>
              <a:lstStyle/>
              <a:p>
                <a:pPr marL="274320" indent="-274320"/>
                <a14:m>
                  <m:oMath xmlns:m="http://schemas.openxmlformats.org/officeDocument/2006/math">
                    <m:r>
                      <a:rPr lang="en-US" b="1" i="1" smtClean="0">
                        <a:latin typeface="Cambria Math" panose="02040503050406030204" pitchFamily="18" charset="0"/>
                      </a:rPr>
                      <m:t>𝑻</m:t>
                    </m:r>
                  </m:oMath>
                </a14:m>
                <a:r>
                  <a:rPr lang="en-US" b="1" dirty="0"/>
                  <a:t>  </a:t>
                </a:r>
                <a:r>
                  <a:rPr lang="en-US" sz="1400" b="1"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6" y="5625240"/>
                <a:ext cx="3848916" cy="584775"/>
              </a:xfrm>
              <a:prstGeom prst="rect">
                <a:avLst/>
              </a:prstGeom>
              <a:blipFill>
                <a:blip r:embed="rId10"/>
                <a:stretch>
                  <a:fillRect b="-869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BE48868-FCBE-A442-9848-61165811A681}"/>
              </a:ext>
            </a:extLst>
          </p:cNvPr>
          <p:cNvSpPr txBox="1"/>
          <p:nvPr/>
        </p:nvSpPr>
        <p:spPr>
          <a:xfrm>
            <a:off x="3291289" y="2093449"/>
            <a:ext cx="2165839" cy="1077218"/>
          </a:xfrm>
          <a:prstGeom prst="rect">
            <a:avLst/>
          </a:prstGeom>
          <a:noFill/>
        </p:spPr>
        <p:txBody>
          <a:bodyPr wrap="square" rtlCol="0">
            <a:spAutoFit/>
          </a:bodyPr>
          <a:lstStyle/>
          <a:p>
            <a:endParaRPr lang="en-US" sz="1600" b="1" dirty="0"/>
          </a:p>
          <a:p>
            <a:r>
              <a:rPr lang="en-US" sz="1600" b="1" dirty="0"/>
              <a:t>3. Look up and/or interpolate optical coefficients</a:t>
            </a:r>
          </a:p>
        </p:txBody>
      </p:sp>
    </p:spTree>
    <p:extLst>
      <p:ext uri="{BB962C8B-B14F-4D97-AF65-F5344CB8AC3E}">
        <p14:creationId xmlns:p14="http://schemas.microsoft.com/office/powerpoint/2010/main" val="1652833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a:t>5 March 2018</a:t>
            </a:r>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15</a:t>
            </a:fld>
            <a:endParaRPr lang="en-US"/>
          </a:p>
        </p:txBody>
      </p:sp>
      <p:sp>
        <p:nvSpPr>
          <p:cNvPr id="2" name="Title 1"/>
          <p:cNvSpPr>
            <a:spLocks noGrp="1"/>
          </p:cNvSpPr>
          <p:nvPr>
            <p:ph type="ctrTitle"/>
          </p:nvPr>
        </p:nvSpPr>
        <p:spPr/>
        <p:txBody>
          <a:bodyPr/>
          <a:lstStyle/>
          <a:p>
            <a:r>
              <a:rPr lang="en-US" dirty="0"/>
              <a:t>Validating atmospheric correction </a:t>
            </a:r>
            <a:br>
              <a:rPr lang="en-US" dirty="0"/>
            </a:br>
            <a:endParaRPr lang="en-US" sz="1600" dirty="0"/>
          </a:p>
        </p:txBody>
      </p:sp>
      <p:pic>
        <p:nvPicPr>
          <p:cNvPr id="11" name="Picture 10" descr="NASA insignia2Color.eps">
            <a:extLst>
              <a:ext uri="{FF2B5EF4-FFF2-40B4-BE49-F238E27FC236}">
                <a16:creationId xmlns:a16="http://schemas.microsoft.com/office/drawing/2014/main" id="{1327A311-565F-3B4C-BFD8-BAE413605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pic>
        <p:nvPicPr>
          <p:cNvPr id="12" name="Picture 11">
            <a:extLst>
              <a:ext uri="{FF2B5EF4-FFF2-40B4-BE49-F238E27FC236}">
                <a16:creationId xmlns:a16="http://schemas.microsoft.com/office/drawing/2014/main" id="{31150A7F-8E6D-604E-ADEB-BDEF9BE87D7C}"/>
              </a:ext>
            </a:extLst>
          </p:cNvPr>
          <p:cNvPicPr>
            <a:picLocks noChangeAspect="1"/>
          </p:cNvPicPr>
          <p:nvPr/>
        </p:nvPicPr>
        <p:blipFill rotWithShape="1">
          <a:blip r:embed="rId4"/>
          <a:srcRect l="496" r="6084"/>
          <a:stretch/>
        </p:blipFill>
        <p:spPr>
          <a:xfrm>
            <a:off x="6021216" y="2760429"/>
            <a:ext cx="2031642" cy="2899668"/>
          </a:xfrm>
          <a:prstGeom prst="rect">
            <a:avLst/>
          </a:prstGeom>
        </p:spPr>
      </p:pic>
      <p:pic>
        <p:nvPicPr>
          <p:cNvPr id="7" name="Picture 6">
            <a:extLst>
              <a:ext uri="{FF2B5EF4-FFF2-40B4-BE49-F238E27FC236}">
                <a16:creationId xmlns:a16="http://schemas.microsoft.com/office/drawing/2014/main" id="{3ACB4B17-085D-1E47-A695-021C08459F07}"/>
              </a:ext>
            </a:extLst>
          </p:cNvPr>
          <p:cNvPicPr>
            <a:picLocks noChangeAspect="1"/>
          </p:cNvPicPr>
          <p:nvPr/>
        </p:nvPicPr>
        <p:blipFill>
          <a:blip r:embed="rId5"/>
          <a:stretch>
            <a:fillRect/>
          </a:stretch>
        </p:blipFill>
        <p:spPr>
          <a:xfrm>
            <a:off x="389732" y="2576899"/>
            <a:ext cx="5105400" cy="3367392"/>
          </a:xfrm>
          <a:prstGeom prst="rect">
            <a:avLst/>
          </a:prstGeom>
        </p:spPr>
      </p:pic>
      <p:sp>
        <p:nvSpPr>
          <p:cNvPr id="9" name="TextBox 8">
            <a:extLst>
              <a:ext uri="{FF2B5EF4-FFF2-40B4-BE49-F238E27FC236}">
                <a16:creationId xmlns:a16="http://schemas.microsoft.com/office/drawing/2014/main" id="{74B4E121-A1F3-7E47-81CF-D1B21EFDA08D}"/>
              </a:ext>
            </a:extLst>
          </p:cNvPr>
          <p:cNvSpPr txBox="1"/>
          <p:nvPr/>
        </p:nvSpPr>
        <p:spPr>
          <a:xfrm>
            <a:off x="6223994" y="5707154"/>
            <a:ext cx="1626086" cy="369332"/>
          </a:xfrm>
          <a:prstGeom prst="rect">
            <a:avLst/>
          </a:prstGeom>
          <a:noFill/>
        </p:spPr>
        <p:txBody>
          <a:bodyPr wrap="none" rtlCol="0">
            <a:spAutoFit/>
          </a:bodyPr>
          <a:lstStyle/>
          <a:p>
            <a:r>
              <a:rPr lang="en-US" dirty="0"/>
              <a:t>Scott Nolte, JPL</a:t>
            </a:r>
          </a:p>
        </p:txBody>
      </p:sp>
      <p:sp>
        <p:nvSpPr>
          <p:cNvPr id="3" name="TextBox 2">
            <a:extLst>
              <a:ext uri="{FF2B5EF4-FFF2-40B4-BE49-F238E27FC236}">
                <a16:creationId xmlns:a16="http://schemas.microsoft.com/office/drawing/2014/main" id="{8F3D1A33-6930-5A46-ADA6-D47C7E5C0780}"/>
              </a:ext>
            </a:extLst>
          </p:cNvPr>
          <p:cNvSpPr txBox="1"/>
          <p:nvPr/>
        </p:nvSpPr>
        <p:spPr>
          <a:xfrm>
            <a:off x="1475214" y="5961515"/>
            <a:ext cx="4674696" cy="307777"/>
          </a:xfrm>
          <a:prstGeom prst="rect">
            <a:avLst/>
          </a:prstGeom>
          <a:noFill/>
        </p:spPr>
        <p:txBody>
          <a:bodyPr wrap="square" rtlCol="0">
            <a:spAutoFit/>
          </a:bodyPr>
          <a:lstStyle/>
          <a:p>
            <a:r>
              <a:rPr lang="en-US" sz="1400" dirty="0"/>
              <a:t>[Thompson et al., </a:t>
            </a:r>
            <a:r>
              <a:rPr lang="en-US" sz="1400" i="1" dirty="0" err="1"/>
              <a:t>Surv</a:t>
            </a:r>
            <a:r>
              <a:rPr lang="en-US" sz="1400" i="1" dirty="0"/>
              <a:t>. </a:t>
            </a:r>
            <a:r>
              <a:rPr lang="en-US" sz="1400" i="1" dirty="0" err="1"/>
              <a:t>Geophys</a:t>
            </a:r>
            <a:r>
              <a:rPr lang="en-US" sz="1400" i="1" dirty="0"/>
              <a:t>. </a:t>
            </a:r>
            <a:r>
              <a:rPr lang="en-US" sz="1400" dirty="0"/>
              <a:t>2019]</a:t>
            </a:r>
          </a:p>
        </p:txBody>
      </p:sp>
      <p:sp>
        <p:nvSpPr>
          <p:cNvPr id="8" name="TextBox 7">
            <a:extLst>
              <a:ext uri="{FF2B5EF4-FFF2-40B4-BE49-F238E27FC236}">
                <a16:creationId xmlns:a16="http://schemas.microsoft.com/office/drawing/2014/main" id="{93BABDED-D51D-1049-A226-ACFC14D99BCC}"/>
              </a:ext>
            </a:extLst>
          </p:cNvPr>
          <p:cNvSpPr txBox="1"/>
          <p:nvPr/>
        </p:nvSpPr>
        <p:spPr>
          <a:xfrm>
            <a:off x="549377" y="1024063"/>
            <a:ext cx="8137423" cy="1477328"/>
          </a:xfrm>
          <a:prstGeom prst="rect">
            <a:avLst/>
          </a:prstGeom>
          <a:noFill/>
        </p:spPr>
        <p:txBody>
          <a:bodyPr wrap="square" rtlCol="0">
            <a:spAutoFit/>
          </a:bodyPr>
          <a:lstStyle/>
          <a:p>
            <a:r>
              <a:rPr lang="en-US" b="1" dirty="0"/>
              <a:t>Typical validation experiments involve constraining the terms in the TOA reflectance equation by measuring the surface and atmospheric aerosols in-situ, and then simulating the measurement at sensor. Equivalently, one can invert the radiance using retrieved or measured atmospheres, and evaluate the match with in-situ reflectances. 2-4% error is typical.</a:t>
            </a:r>
          </a:p>
        </p:txBody>
      </p:sp>
    </p:spTree>
    <p:extLst>
      <p:ext uri="{BB962C8B-B14F-4D97-AF65-F5344CB8AC3E}">
        <p14:creationId xmlns:p14="http://schemas.microsoft.com/office/powerpoint/2010/main" val="27509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9F48CC-3668-4E40-B4EA-0741CA05CB9C}"/>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E680D8B1-E6F5-B94A-BE8B-67FA844F05EB}"/>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78D061D-8694-1546-B0AB-B0968C45C07E}"/>
              </a:ext>
            </a:extLst>
          </p:cNvPr>
          <p:cNvSpPr>
            <a:spLocks noGrp="1"/>
          </p:cNvSpPr>
          <p:nvPr>
            <p:ph type="sldNum" sz="quarter" idx="4"/>
          </p:nvPr>
        </p:nvSpPr>
        <p:spPr/>
        <p:txBody>
          <a:bodyPr/>
          <a:lstStyle/>
          <a:p>
            <a:fld id="{1BB0B505-5A34-8746-A5A9-793D5E51FFCB}" type="slidenum">
              <a:rPr lang="en-US" smtClean="0"/>
              <a:pPr/>
              <a:t>16</a:t>
            </a:fld>
            <a:endParaRPr lang="en-US" dirty="0"/>
          </a:p>
        </p:txBody>
      </p:sp>
      <p:sp>
        <p:nvSpPr>
          <p:cNvPr id="5" name="Text Placeholder 4">
            <a:extLst>
              <a:ext uri="{FF2B5EF4-FFF2-40B4-BE49-F238E27FC236}">
                <a16:creationId xmlns:a16="http://schemas.microsoft.com/office/drawing/2014/main" id="{BC576A9E-EE23-6741-B40D-0CD6395774B7}"/>
              </a:ext>
            </a:extLst>
          </p:cNvPr>
          <p:cNvSpPr>
            <a:spLocks noGrp="1"/>
          </p:cNvSpPr>
          <p:nvPr>
            <p:ph type="body" sz="quarter" idx="14"/>
          </p:nvPr>
        </p:nvSpPr>
        <p:spPr>
          <a:xfrm>
            <a:off x="454026" y="1104000"/>
            <a:ext cx="8183005" cy="327905"/>
          </a:xfrm>
        </p:spPr>
        <p:txBody>
          <a:bodyPr/>
          <a:lstStyle/>
          <a:p>
            <a:r>
              <a:rPr lang="en-US" b="1" dirty="0"/>
              <a:t>The algebraic formulation assumes the surface is Lambertian, i.e. reflectance is the same in all directions. More sophisticated angle-dependent models exist.  They are particularly useful for complex surfaces like vegetation. Below: the Ross-Li Vegetation BRDF. </a:t>
            </a:r>
          </a:p>
        </p:txBody>
      </p:sp>
      <p:sp>
        <p:nvSpPr>
          <p:cNvPr id="6" name="Title 5">
            <a:extLst>
              <a:ext uri="{FF2B5EF4-FFF2-40B4-BE49-F238E27FC236}">
                <a16:creationId xmlns:a16="http://schemas.microsoft.com/office/drawing/2014/main" id="{48A9256C-8013-3E4A-9DA2-297DFC3ED7AA}"/>
              </a:ext>
            </a:extLst>
          </p:cNvPr>
          <p:cNvSpPr>
            <a:spLocks noGrp="1"/>
          </p:cNvSpPr>
          <p:nvPr>
            <p:ph type="ctrTitle"/>
          </p:nvPr>
        </p:nvSpPr>
        <p:spPr>
          <a:xfrm>
            <a:off x="454026" y="454025"/>
            <a:ext cx="5628722" cy="436031"/>
          </a:xfrm>
        </p:spPr>
        <p:txBody>
          <a:bodyPr/>
          <a:lstStyle/>
          <a:p>
            <a:r>
              <a:rPr lang="en-US" dirty="0"/>
              <a:t>Beyond Lambertian surfaces</a:t>
            </a:r>
          </a:p>
        </p:txBody>
      </p:sp>
      <p:sp>
        <p:nvSpPr>
          <p:cNvPr id="7" name="TextBox 6">
            <a:extLst>
              <a:ext uri="{FF2B5EF4-FFF2-40B4-BE49-F238E27FC236}">
                <a16:creationId xmlns:a16="http://schemas.microsoft.com/office/drawing/2014/main" id="{05FCDF20-AB52-4843-B6AF-F4C4CEBF5F83}"/>
              </a:ext>
            </a:extLst>
          </p:cNvPr>
          <p:cNvSpPr txBox="1"/>
          <p:nvPr/>
        </p:nvSpPr>
        <p:spPr>
          <a:xfrm>
            <a:off x="591634" y="5951026"/>
            <a:ext cx="8045397" cy="646331"/>
          </a:xfrm>
          <a:prstGeom prst="rect">
            <a:avLst/>
          </a:prstGeom>
          <a:noFill/>
        </p:spPr>
        <p:txBody>
          <a:bodyPr wrap="square" rtlCol="0">
            <a:spAutoFit/>
          </a:bodyPr>
          <a:lstStyle/>
          <a:p>
            <a:r>
              <a:rPr lang="en-US" sz="1200" dirty="0"/>
              <a:t>Image: Ross-Li kernel from </a:t>
            </a:r>
            <a:r>
              <a:rPr lang="en-US" sz="1200" dirty="0" err="1"/>
              <a:t>Lorente</a:t>
            </a:r>
            <a:r>
              <a:rPr lang="en-US" sz="1200" dirty="0"/>
              <a:t> et al.,  The importance of surface reflectance anisotropy for cloud and NO2 retrievals from GOME-2 and OMI, July 2018 Atmospheric Measurement Techniques 11(7):4509-4529</a:t>
            </a:r>
          </a:p>
          <a:p>
            <a:endParaRPr lang="en-US" sz="1200" dirty="0"/>
          </a:p>
        </p:txBody>
      </p:sp>
      <p:pic>
        <p:nvPicPr>
          <p:cNvPr id="13" name="Picture 12">
            <a:extLst>
              <a:ext uri="{FF2B5EF4-FFF2-40B4-BE49-F238E27FC236}">
                <a16:creationId xmlns:a16="http://schemas.microsoft.com/office/drawing/2014/main" id="{B3BF8F79-CE27-9E44-871B-C5E5AE84B9A0}"/>
              </a:ext>
            </a:extLst>
          </p:cNvPr>
          <p:cNvPicPr>
            <a:picLocks noChangeAspect="1"/>
          </p:cNvPicPr>
          <p:nvPr/>
        </p:nvPicPr>
        <p:blipFill>
          <a:blip r:embed="rId2"/>
          <a:stretch>
            <a:fillRect/>
          </a:stretch>
        </p:blipFill>
        <p:spPr>
          <a:xfrm>
            <a:off x="747751" y="2933712"/>
            <a:ext cx="7191917" cy="2989141"/>
          </a:xfrm>
          <a:prstGeom prst="rect">
            <a:avLst/>
          </a:prstGeom>
        </p:spPr>
      </p:pic>
    </p:spTree>
    <p:extLst>
      <p:ext uri="{BB962C8B-B14F-4D97-AF65-F5344CB8AC3E}">
        <p14:creationId xmlns:p14="http://schemas.microsoft.com/office/powerpoint/2010/main" val="95161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503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9/13/20</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18</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a:xfrm>
            <a:off x="454026" y="454025"/>
            <a:ext cx="4291361" cy="1866811"/>
          </a:xfrm>
        </p:spPr>
        <p:txBody>
          <a:bodyPr/>
          <a:lstStyle/>
          <a:p>
            <a:r>
              <a:rPr lang="en-US" dirty="0"/>
              <a:t>Exercise 8: Empirical Line Atmospheric Correction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454026" y="2478380"/>
            <a:ext cx="3944590" cy="1477328"/>
          </a:xfrm>
          <a:prstGeom prst="rect">
            <a:avLst/>
          </a:prstGeom>
          <a:noFill/>
        </p:spPr>
        <p:txBody>
          <a:bodyPr wrap="square" rtlCol="0">
            <a:spAutoFit/>
          </a:bodyPr>
          <a:lstStyle/>
          <a:p>
            <a:r>
              <a:rPr lang="en-US" b="1" dirty="0"/>
              <a:t>Objective: Find the reflectance of objects in an overflight of the Jet Propulsion Laboratory, using the Empirical Line Technique.</a:t>
            </a:r>
          </a:p>
          <a:p>
            <a:endParaRPr lang="en-US" b="1" dirty="0"/>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11" name="Picture 10">
            <a:extLst>
              <a:ext uri="{FF2B5EF4-FFF2-40B4-BE49-F238E27FC236}">
                <a16:creationId xmlns:a16="http://schemas.microsoft.com/office/drawing/2014/main" id="{2AC3468A-F9D8-7F42-B4C1-6DACAD042018}"/>
              </a:ext>
            </a:extLst>
          </p:cNvPr>
          <p:cNvPicPr>
            <a:picLocks noChangeAspect="1"/>
          </p:cNvPicPr>
          <p:nvPr/>
        </p:nvPicPr>
        <p:blipFill>
          <a:blip r:embed="rId2"/>
          <a:stretch>
            <a:fillRect/>
          </a:stretch>
        </p:blipFill>
        <p:spPr>
          <a:xfrm>
            <a:off x="4659620" y="454025"/>
            <a:ext cx="3944590" cy="3081991"/>
          </a:xfrm>
          <a:prstGeom prst="rect">
            <a:avLst/>
          </a:prstGeom>
        </p:spPr>
      </p:pic>
      <p:sp>
        <p:nvSpPr>
          <p:cNvPr id="12" name="Rectangle 11">
            <a:extLst>
              <a:ext uri="{FF2B5EF4-FFF2-40B4-BE49-F238E27FC236}">
                <a16:creationId xmlns:a16="http://schemas.microsoft.com/office/drawing/2014/main" id="{BDB1A4FD-7300-E546-8F9D-84EED03BC2EE}"/>
              </a:ext>
            </a:extLst>
          </p:cNvPr>
          <p:cNvSpPr/>
          <p:nvPr/>
        </p:nvSpPr>
        <p:spPr>
          <a:xfrm>
            <a:off x="461986" y="3603608"/>
            <a:ext cx="8142224" cy="3139321"/>
          </a:xfrm>
          <a:prstGeom prst="rect">
            <a:avLst/>
          </a:prstGeom>
        </p:spPr>
        <p:txBody>
          <a:bodyPr wrap="square">
            <a:spAutoFit/>
          </a:bodyPr>
          <a:lstStyle/>
          <a:p>
            <a:endParaRPr lang="en-US" b="1" dirty="0"/>
          </a:p>
          <a:p>
            <a:r>
              <a:rPr lang="en-US" b="1" dirty="0"/>
              <a:t>Four targets at the Jet Propulsion Laboratory were measured in situ with field spectrometers.  Later that day, the AVIRIS-NG imaging spectrometer overflew the same site.  We have extracted radiances and reflectances at each location.  </a:t>
            </a:r>
          </a:p>
          <a:p>
            <a:endParaRPr lang="en-US" b="1" dirty="0"/>
          </a:p>
          <a:p>
            <a:r>
              <a:rPr lang="en-US" b="1" dirty="0"/>
              <a:t>Fit an empirical line model to the first three sites, and then use that information to predict the reflectance at the fourth site.  How close did you get?</a:t>
            </a:r>
          </a:p>
          <a:p>
            <a:endParaRPr lang="en-US" b="1" dirty="0"/>
          </a:p>
          <a:p>
            <a:endParaRPr lang="en-US" b="1" dirty="0"/>
          </a:p>
        </p:txBody>
      </p:sp>
    </p:spTree>
    <p:extLst>
      <p:ext uri="{BB962C8B-B14F-4D97-AF65-F5344CB8AC3E}">
        <p14:creationId xmlns:p14="http://schemas.microsoft.com/office/powerpoint/2010/main" val="414524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F2BDA0C5-7186-754E-96F7-4642AA282E26}"/>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dirty="0"/>
              <a:t>Use precise definitions for reflectance quantities</a:t>
            </a:r>
          </a:p>
          <a:p>
            <a:r>
              <a:rPr lang="en-US" dirty="0"/>
              <a:t>Estimate water vapor concentrations with continuum-interpolated band ratios</a:t>
            </a:r>
          </a:p>
          <a:p>
            <a:r>
              <a:rPr lang="en-US" dirty="0"/>
              <a:t>Understand classical atmospheric correction routines</a:t>
            </a:r>
          </a:p>
          <a:p>
            <a:endParaRPr lang="en-US" dirty="0"/>
          </a:p>
        </p:txBody>
      </p:sp>
    </p:spTree>
    <p:extLst>
      <p:ext uri="{BB962C8B-B14F-4D97-AF65-F5344CB8AC3E}">
        <p14:creationId xmlns:p14="http://schemas.microsoft.com/office/powerpoint/2010/main" val="330910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B133DED4-4C6A-1846-BE04-6C915B053427}" type="datetime1">
              <a:rPr lang="en-US" smtClean="0"/>
              <a:t>9/13/20</a:t>
            </a:fld>
            <a:endParaRPr lang="en-US"/>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7821F291-CD20-B647-9D22-95806DF01F08}" type="slidenum">
              <a:rPr lang="en-US" smtClean="0"/>
              <a:t>3</a:t>
            </a:fld>
            <a:endParaRPr lang="en-US"/>
          </a:p>
        </p:txBody>
      </p:sp>
      <p:sp>
        <p:nvSpPr>
          <p:cNvPr id="2" name="Title 1"/>
          <p:cNvSpPr>
            <a:spLocks noGrp="1"/>
          </p:cNvSpPr>
          <p:nvPr>
            <p:ph type="ctrTitle"/>
          </p:nvPr>
        </p:nvSpPr>
        <p:spPr/>
        <p:txBody>
          <a:bodyPr/>
          <a:lstStyle/>
          <a:p>
            <a:r>
              <a:rPr lang="en-US" b="1" dirty="0"/>
              <a:t>Spectral Surface Reflectance</a:t>
            </a:r>
          </a:p>
        </p:txBody>
      </p:sp>
      <p:pic>
        <p:nvPicPr>
          <p:cNvPr id="22" name="Picture 20" descr="ang20140612t202943_reflectan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5786" y="4309118"/>
            <a:ext cx="2860963" cy="2211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 name="Group 19"/>
          <p:cNvGrpSpPr/>
          <p:nvPr/>
        </p:nvGrpSpPr>
        <p:grpSpPr>
          <a:xfrm>
            <a:off x="640080" y="1947153"/>
            <a:ext cx="6064543" cy="4422617"/>
            <a:chOff x="1444154" y="2057400"/>
            <a:chExt cx="5642446" cy="4114800"/>
          </a:xfrm>
        </p:grpSpPr>
        <p:sp>
          <p:nvSpPr>
            <p:cNvPr id="7" name="Cloud 6"/>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7"/>
            <p:cNvSpPr/>
            <p:nvPr/>
          </p:nvSpPr>
          <p:spPr>
            <a:xfrm>
              <a:off x="1444154" y="5410200"/>
              <a:ext cx="3737446"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 name="Straight Arrow Connector 8"/>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0" name="Sun 9"/>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876800" y="4419600"/>
              <a:ext cx="1905000" cy="513527"/>
            </a:xfrm>
            <a:prstGeom prst="rect">
              <a:avLst/>
            </a:prstGeom>
            <a:noFill/>
          </p:spPr>
          <p:txBody>
            <a:bodyPr wrap="square" rtlCol="0">
              <a:spAutoFit/>
            </a:bodyPr>
            <a:lstStyle/>
            <a:p>
              <a:r>
                <a:rPr lang="en-US" dirty="0">
                  <a:solidFill>
                    <a:srgbClr val="FF0000"/>
                  </a:solidFill>
                </a:rPr>
                <a:t>Atmospheric gases</a:t>
              </a:r>
            </a:p>
            <a:p>
              <a:r>
                <a:rPr lang="en-US" dirty="0">
                  <a:solidFill>
                    <a:srgbClr val="FF0000"/>
                  </a:solidFill>
                </a:rPr>
                <a:t>(</a:t>
              </a:r>
              <a:r>
                <a:rPr lang="en-US" b="1" dirty="0">
                  <a:solidFill>
                    <a:srgbClr val="FF0000"/>
                  </a:solidFill>
                </a:rPr>
                <a:t>absorption</a:t>
              </a:r>
              <a:r>
                <a:rPr lang="en-US" dirty="0">
                  <a:solidFill>
                    <a:srgbClr val="FF0000"/>
                  </a:solidFill>
                </a:rPr>
                <a:t>)</a:t>
              </a:r>
            </a:p>
          </p:txBody>
        </p:sp>
        <p:pic>
          <p:nvPicPr>
            <p:cNvPr id="13" name="Picture 12" descr="453011main_E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057400"/>
              <a:ext cx="2312611" cy="981664"/>
            </a:xfrm>
            <a:prstGeom prst="rect">
              <a:avLst/>
            </a:prstGeom>
          </p:spPr>
        </p:pic>
        <p:cxnSp>
          <p:nvCxnSpPr>
            <p:cNvPr id="15" name="Straight Arrow Connector 14"/>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739934" y="5802868"/>
              <a:ext cx="2133600" cy="369332"/>
            </a:xfrm>
            <a:prstGeom prst="rect">
              <a:avLst/>
            </a:prstGeom>
            <a:noFill/>
          </p:spPr>
          <p:txBody>
            <a:bodyPr wrap="square" rtlCol="0">
              <a:spAutoFit/>
            </a:bodyPr>
            <a:lstStyle/>
            <a:p>
              <a:r>
                <a:rPr lang="en-US" dirty="0">
                  <a:solidFill>
                    <a:srgbClr val="FF0000"/>
                  </a:solidFill>
                </a:rPr>
                <a:t>Surface </a:t>
              </a:r>
              <a:r>
                <a:rPr lang="en-US" b="1" dirty="0">
                  <a:solidFill>
                    <a:srgbClr val="FF0000"/>
                  </a:solidFill>
                </a:rPr>
                <a:t>reflectance</a:t>
              </a:r>
            </a:p>
          </p:txBody>
        </p:sp>
        <p:cxnSp>
          <p:nvCxnSpPr>
            <p:cNvPr id="18" name="Straight Arrow Connector 17"/>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5181600" y="3429000"/>
              <a:ext cx="1905000" cy="733611"/>
            </a:xfrm>
            <a:prstGeom prst="rect">
              <a:avLst/>
            </a:prstGeom>
            <a:noFill/>
          </p:spPr>
          <p:txBody>
            <a:bodyPr wrap="square" rtlCol="0">
              <a:spAutoFit/>
            </a:bodyPr>
            <a:lstStyle/>
            <a:p>
              <a:r>
                <a:rPr lang="en-US" dirty="0">
                  <a:solidFill>
                    <a:srgbClr val="FF0000"/>
                  </a:solidFill>
                </a:rPr>
                <a:t>Aerosols</a:t>
              </a:r>
            </a:p>
            <a:p>
              <a:r>
                <a:rPr lang="en-US" dirty="0">
                  <a:solidFill>
                    <a:srgbClr val="FF0000"/>
                  </a:solidFill>
                </a:rPr>
                <a:t>(</a:t>
              </a:r>
              <a:r>
                <a:rPr lang="en-US" b="1" dirty="0">
                  <a:solidFill>
                    <a:srgbClr val="FF0000"/>
                  </a:solidFill>
                </a:rPr>
                <a:t>absorption </a:t>
              </a:r>
              <a:r>
                <a:rPr lang="en-US" dirty="0">
                  <a:solidFill>
                    <a:srgbClr val="FF0000"/>
                  </a:solidFill>
                </a:rPr>
                <a:t>and </a:t>
              </a:r>
              <a:r>
                <a:rPr lang="en-US" b="1" dirty="0">
                  <a:solidFill>
                    <a:srgbClr val="FF0000"/>
                  </a:solidFill>
                </a:rPr>
                <a:t>scattering</a:t>
              </a:r>
              <a:r>
                <a:rPr lang="en-US" dirty="0">
                  <a:solidFill>
                    <a:srgbClr val="FF0000"/>
                  </a:solidFill>
                </a:rPr>
                <a:t>)</a:t>
              </a:r>
            </a:p>
          </p:txBody>
        </p:sp>
      </p:grpSp>
      <p:pic>
        <p:nvPicPr>
          <p:cNvPr id="23" name="Picture 17" descr="ang20140612t202943_radianc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47804" y="1193987"/>
            <a:ext cx="2976926" cy="2301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4949462-ADD4-F34D-AD28-3893DD660D2A}"/>
              </a:ext>
            </a:extLst>
          </p:cNvPr>
          <p:cNvSpPr txBox="1"/>
          <p:nvPr/>
        </p:nvSpPr>
        <p:spPr>
          <a:xfrm>
            <a:off x="504620" y="1092476"/>
            <a:ext cx="7529208" cy="646331"/>
          </a:xfrm>
          <a:prstGeom prst="rect">
            <a:avLst/>
          </a:prstGeom>
          <a:noFill/>
        </p:spPr>
        <p:txBody>
          <a:bodyPr wrap="square" rtlCol="0">
            <a:spAutoFit/>
          </a:bodyPr>
          <a:lstStyle/>
          <a:p>
            <a:r>
              <a:rPr lang="en-US" b="1" dirty="0"/>
              <a:t>The surface reflectance represents the fraction of incident light reflected in every wavelength.</a:t>
            </a:r>
          </a:p>
        </p:txBody>
      </p:sp>
    </p:spTree>
    <p:extLst>
      <p:ext uri="{BB962C8B-B14F-4D97-AF65-F5344CB8AC3E}">
        <p14:creationId xmlns:p14="http://schemas.microsoft.com/office/powerpoint/2010/main" val="3011954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B133DED4-4C6A-1846-BE04-6C915B053427}" type="datetime1">
              <a:rPr lang="en-US" smtClean="0"/>
              <a:t>9/13/20</a:t>
            </a:fld>
            <a:endParaRPr lang="en-US"/>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7821F291-CD20-B647-9D22-95806DF01F08}" type="slidenum">
              <a:rPr lang="en-US" smtClean="0"/>
              <a:t>4</a:t>
            </a:fld>
            <a:endParaRPr lang="en-US"/>
          </a:p>
        </p:txBody>
      </p:sp>
      <p:sp>
        <p:nvSpPr>
          <p:cNvPr id="2" name="Title 1"/>
          <p:cNvSpPr>
            <a:spLocks noGrp="1"/>
          </p:cNvSpPr>
          <p:nvPr>
            <p:ph type="ctrTitle"/>
          </p:nvPr>
        </p:nvSpPr>
        <p:spPr/>
        <p:txBody>
          <a:bodyPr/>
          <a:lstStyle/>
          <a:p>
            <a:r>
              <a:rPr lang="en-US" b="1" dirty="0"/>
              <a:t>Spectral Surface Reflectance</a:t>
            </a:r>
          </a:p>
        </p:txBody>
      </p:sp>
      <p:sp>
        <p:nvSpPr>
          <p:cNvPr id="3" name="TextBox 2">
            <a:extLst>
              <a:ext uri="{FF2B5EF4-FFF2-40B4-BE49-F238E27FC236}">
                <a16:creationId xmlns:a16="http://schemas.microsoft.com/office/drawing/2014/main" id="{74949462-ADD4-F34D-AD28-3893DD660D2A}"/>
              </a:ext>
            </a:extLst>
          </p:cNvPr>
          <p:cNvSpPr txBox="1"/>
          <p:nvPr/>
        </p:nvSpPr>
        <p:spPr>
          <a:xfrm>
            <a:off x="454026" y="992221"/>
            <a:ext cx="8398144" cy="1477328"/>
          </a:xfrm>
          <a:prstGeom prst="rect">
            <a:avLst/>
          </a:prstGeom>
          <a:noFill/>
        </p:spPr>
        <p:txBody>
          <a:bodyPr wrap="square" rtlCol="0">
            <a:spAutoFit/>
          </a:bodyPr>
          <a:lstStyle/>
          <a:p>
            <a:r>
              <a:rPr lang="en-US" b="1" dirty="0"/>
              <a:t>“Reflectance” is a generic term and can refer to many different physical quantities.  The reflected fraction is dependent on the angle of incoming and outgoing light.  This defines 9 different reflectance quantities depending on whether we are describing properties of an infinitesimal ray, conical area, or hemisphere. [Schaepman-</a:t>
            </a:r>
            <a:r>
              <a:rPr lang="en-US" b="1" dirty="0" err="1"/>
              <a:t>Strub</a:t>
            </a:r>
            <a:r>
              <a:rPr lang="en-US" b="1" dirty="0"/>
              <a:t> 2006]</a:t>
            </a:r>
          </a:p>
        </p:txBody>
      </p:sp>
      <p:pic>
        <p:nvPicPr>
          <p:cNvPr id="25" name="Picture 24">
            <a:extLst>
              <a:ext uri="{FF2B5EF4-FFF2-40B4-BE49-F238E27FC236}">
                <a16:creationId xmlns:a16="http://schemas.microsoft.com/office/drawing/2014/main" id="{AF57C16A-E52B-364E-8813-E51CAC36FCC4}"/>
              </a:ext>
            </a:extLst>
          </p:cNvPr>
          <p:cNvPicPr>
            <a:picLocks noChangeAspect="1"/>
          </p:cNvPicPr>
          <p:nvPr/>
        </p:nvPicPr>
        <p:blipFill rotWithShape="1">
          <a:blip r:embed="rId2"/>
          <a:srcRect l="18743"/>
          <a:stretch/>
        </p:blipFill>
        <p:spPr>
          <a:xfrm>
            <a:off x="1334028" y="2571714"/>
            <a:ext cx="6844772" cy="3921161"/>
          </a:xfrm>
          <a:prstGeom prst="rect">
            <a:avLst/>
          </a:prstGeom>
        </p:spPr>
      </p:pic>
    </p:spTree>
    <p:extLst>
      <p:ext uri="{BB962C8B-B14F-4D97-AF65-F5344CB8AC3E}">
        <p14:creationId xmlns:p14="http://schemas.microsoft.com/office/powerpoint/2010/main" val="10857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0A119B-8847-5E49-8C31-70B490E5AD1A}"/>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08511FAA-51F8-FF48-90A7-AC6E3A33DCC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46F6AF92-A6F2-8446-AE37-A15456C9E854}"/>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0650BD13-4BE7-194C-8F4A-9AE60520E837}"/>
              </a:ext>
            </a:extLst>
          </p:cNvPr>
          <p:cNvSpPr>
            <a:spLocks noGrp="1"/>
          </p:cNvSpPr>
          <p:nvPr>
            <p:ph type="ctrTitle"/>
          </p:nvPr>
        </p:nvSpPr>
        <p:spPr/>
        <p:txBody>
          <a:bodyPr/>
          <a:lstStyle/>
          <a:p>
            <a:r>
              <a:rPr lang="en-US" dirty="0"/>
              <a:t>The Empirical Line approach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21FFB9-76CE-454F-B0DB-3AA387BD2530}"/>
                  </a:ext>
                </a:extLst>
              </p:cNvPr>
              <p:cNvSpPr txBox="1"/>
              <p:nvPr/>
            </p:nvSpPr>
            <p:spPr>
              <a:xfrm>
                <a:off x="602166" y="1393902"/>
                <a:ext cx="3512634" cy="4524315"/>
              </a:xfrm>
              <a:prstGeom prst="rect">
                <a:avLst/>
              </a:prstGeom>
              <a:noFill/>
            </p:spPr>
            <p:txBody>
              <a:bodyPr wrap="square" rtlCol="0">
                <a:spAutoFit/>
              </a:bodyPr>
              <a:lstStyle/>
              <a:p>
                <a:r>
                  <a:rPr lang="en-US" b="1" dirty="0"/>
                  <a:t>Whit the reflectance of two or more “ground truth” reference sites near the target, one can use a locally-linear model relating radiance and reflectance.  </a:t>
                </a:r>
              </a:p>
              <a:p>
                <a:endParaRPr lang="en-US" b="1" dirty="0"/>
              </a:p>
              <a:p>
                <a:r>
                  <a:rPr lang="en-US" b="1" dirty="0"/>
                  <a:t>Fit the linear regression coefficients</a:t>
                </a:r>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𝒂</m:t>
                        </m:r>
                      </m:e>
                      <m:sub>
                        <m:r>
                          <a:rPr lang="en-US" b="1" i="1">
                            <a:latin typeface="Cambria Math" panose="02040503050406030204" pitchFamily="18" charset="0"/>
                            <a:ea typeface="Cambria Math" panose="02040503050406030204" pitchFamily="18" charset="0"/>
                          </a:rPr>
                          <m:t>𝝀</m:t>
                        </m:r>
                      </m:sub>
                    </m:sSub>
                  </m:oMath>
                </a14:m>
                <a:r>
                  <a:rPr lang="en-US" b="1" dirty="0"/>
                  <a:t> and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ea typeface="Cambria Math" panose="02040503050406030204" pitchFamily="18" charset="0"/>
                          </a:rPr>
                          <m:t>𝝀</m:t>
                        </m:r>
                      </m:sub>
                    </m:sSub>
                  </m:oMath>
                </a14:m>
                <a:r>
                  <a:rPr lang="en-US" b="1" dirty="0"/>
                  <a:t> independently in each wavelength </a:t>
                </a:r>
                <a14:m>
                  <m:oMath xmlns:m="http://schemas.openxmlformats.org/officeDocument/2006/math">
                    <m:r>
                      <a:rPr lang="en-US" b="1" i="0">
                        <a:latin typeface="Cambria Math" panose="02040503050406030204" pitchFamily="18" charset="0"/>
                        <a:ea typeface="Cambria Math" panose="02040503050406030204" pitchFamily="18" charset="0"/>
                      </a:rPr>
                      <m:t>𝛌</m:t>
                    </m:r>
                  </m:oMath>
                </a14:m>
                <a:r>
                  <a:rPr lang="en-US" b="1" dirty="0"/>
                  <a:t>, and use them to predict the reflectance for any new radiance that is nearby.  </a:t>
                </a:r>
              </a:p>
              <a:p>
                <a:endParaRPr lang="en-US" b="1" dirty="0"/>
              </a:p>
              <a:p>
                <a:r>
                  <a:rPr lang="en-US" b="1" dirty="0"/>
                  <a:t>This assumes a locally-uniform atmosphere</a:t>
                </a:r>
              </a:p>
            </p:txBody>
          </p:sp>
        </mc:Choice>
        <mc:Fallback xmlns="">
          <p:sp>
            <p:nvSpPr>
              <p:cNvPr id="7" name="TextBox 6">
                <a:extLst>
                  <a:ext uri="{FF2B5EF4-FFF2-40B4-BE49-F238E27FC236}">
                    <a16:creationId xmlns:a16="http://schemas.microsoft.com/office/drawing/2014/main" id="{9B21FFB9-76CE-454F-B0DB-3AA387BD2530}"/>
                  </a:ext>
                </a:extLst>
              </p:cNvPr>
              <p:cNvSpPr txBox="1">
                <a:spLocks noRot="1" noChangeAspect="1" noMove="1" noResize="1" noEditPoints="1" noAdjustHandles="1" noChangeArrowheads="1" noChangeShapeType="1" noTextEdit="1"/>
              </p:cNvSpPr>
              <p:nvPr/>
            </p:nvSpPr>
            <p:spPr>
              <a:xfrm>
                <a:off x="602166" y="1393902"/>
                <a:ext cx="3512634" cy="4524315"/>
              </a:xfrm>
              <a:prstGeom prst="rect">
                <a:avLst/>
              </a:prstGeom>
              <a:blipFill>
                <a:blip r:embed="rId4"/>
                <a:stretch>
                  <a:fillRect l="-1444" t="-560" r="-2888" b="-11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941423-D794-CA47-BF46-AD3203F12751}"/>
                  </a:ext>
                </a:extLst>
              </p:cNvPr>
              <p:cNvSpPr txBox="1"/>
              <p:nvPr/>
            </p:nvSpPr>
            <p:spPr>
              <a:xfrm>
                <a:off x="4984227" y="1636343"/>
                <a:ext cx="308494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𝜌</m:t>
                        </m:r>
                      </m:e>
                      <m:sub>
                        <m:r>
                          <a:rPr lang="en-US" sz="2800" b="0" i="1" smtClean="0">
                            <a:latin typeface="Cambria Math" panose="02040503050406030204" pitchFamily="18" charset="0"/>
                          </a:rPr>
                          <m:t>𝑠</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i="1">
                            <a:latin typeface="Cambria Math" panose="02040503050406030204" pitchFamily="18" charset="0"/>
                            <a:ea typeface="Cambria Math" panose="02040503050406030204" pitchFamily="18" charset="0"/>
                          </a:rPr>
                          <m:t>𝜆</m:t>
                        </m:r>
                      </m:sub>
                    </m:sSub>
                    <m:r>
                      <a:rPr lang="en-US" sz="2800" b="0" i="1" smtClean="0">
                        <a:latin typeface="Cambria Math" panose="02040503050406030204" pitchFamily="18" charset="0"/>
                      </a:rPr>
                      <m:t>𝐿</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𝜆</m:t>
                    </m:r>
                    <m:r>
                      <a:rPr lang="en-US" sz="2800" i="1">
                        <a:latin typeface="Cambria Math" panose="02040503050406030204" pitchFamily="18" charset="0"/>
                      </a:rPr>
                      <m:t>)</m:t>
                    </m:r>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𝑏</m:t>
                        </m:r>
                      </m:e>
                      <m:sub>
                        <m:r>
                          <a:rPr lang="en-US" sz="2800" i="1">
                            <a:latin typeface="Cambria Math" panose="02040503050406030204" pitchFamily="18" charset="0"/>
                            <a:ea typeface="Cambria Math" panose="02040503050406030204" pitchFamily="18" charset="0"/>
                          </a:rPr>
                          <m:t>𝜆</m:t>
                        </m:r>
                      </m:sub>
                    </m:sSub>
                  </m:oMath>
                </a14:m>
                <a:endParaRPr lang="en-US" sz="2800" dirty="0"/>
              </a:p>
            </p:txBody>
          </p:sp>
        </mc:Choice>
        <mc:Fallback xmlns="">
          <p:sp>
            <p:nvSpPr>
              <p:cNvPr id="8" name="TextBox 7">
                <a:extLst>
                  <a:ext uri="{FF2B5EF4-FFF2-40B4-BE49-F238E27FC236}">
                    <a16:creationId xmlns:a16="http://schemas.microsoft.com/office/drawing/2014/main" id="{B1941423-D794-CA47-BF46-AD3203F12751}"/>
                  </a:ext>
                </a:extLst>
              </p:cNvPr>
              <p:cNvSpPr txBox="1">
                <a:spLocks noRot="1" noChangeAspect="1" noMove="1" noResize="1" noEditPoints="1" noAdjustHandles="1" noChangeArrowheads="1" noChangeShapeType="1" noTextEdit="1"/>
              </p:cNvSpPr>
              <p:nvPr/>
            </p:nvSpPr>
            <p:spPr>
              <a:xfrm>
                <a:off x="4984227" y="1636343"/>
                <a:ext cx="3084947" cy="430887"/>
              </a:xfrm>
              <a:prstGeom prst="rect">
                <a:avLst/>
              </a:prstGeom>
              <a:blipFill>
                <a:blip r:embed="rId5"/>
                <a:stretch>
                  <a:fillRect l="-4115" t="-23529" r="-1235" b="-50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078BCEA-7C3D-EA44-B24E-81B72C8D713A}"/>
              </a:ext>
            </a:extLst>
          </p:cNvPr>
          <p:cNvSpPr txBox="1"/>
          <p:nvPr/>
        </p:nvSpPr>
        <p:spPr>
          <a:xfrm>
            <a:off x="6502380" y="1359344"/>
            <a:ext cx="771365" cy="276999"/>
          </a:xfrm>
          <a:prstGeom prst="rect">
            <a:avLst/>
          </a:prstGeom>
          <a:noFill/>
        </p:spPr>
        <p:txBody>
          <a:bodyPr wrap="none" rtlCol="0">
            <a:spAutoFit/>
          </a:bodyPr>
          <a:lstStyle/>
          <a:p>
            <a:r>
              <a:rPr lang="en-US" sz="1200" dirty="0">
                <a:solidFill>
                  <a:srgbClr val="C00000"/>
                </a:solidFill>
              </a:rPr>
              <a:t>radiance</a:t>
            </a:r>
          </a:p>
        </p:txBody>
      </p:sp>
      <p:sp>
        <p:nvSpPr>
          <p:cNvPr id="10" name="TextBox 9">
            <a:extLst>
              <a:ext uri="{FF2B5EF4-FFF2-40B4-BE49-F238E27FC236}">
                <a16:creationId xmlns:a16="http://schemas.microsoft.com/office/drawing/2014/main" id="{4EF93499-65F3-FF4B-BD91-216B2BED6119}"/>
              </a:ext>
            </a:extLst>
          </p:cNvPr>
          <p:cNvSpPr txBox="1"/>
          <p:nvPr/>
        </p:nvSpPr>
        <p:spPr>
          <a:xfrm>
            <a:off x="4854094" y="1359343"/>
            <a:ext cx="934871" cy="276999"/>
          </a:xfrm>
          <a:prstGeom prst="rect">
            <a:avLst/>
          </a:prstGeom>
          <a:noFill/>
        </p:spPr>
        <p:txBody>
          <a:bodyPr wrap="none" rtlCol="0">
            <a:spAutoFit/>
          </a:bodyPr>
          <a:lstStyle/>
          <a:p>
            <a:r>
              <a:rPr lang="en-US" sz="1200" dirty="0">
                <a:solidFill>
                  <a:srgbClr val="C00000"/>
                </a:solidFill>
              </a:rPr>
              <a:t>reflectance</a:t>
            </a:r>
          </a:p>
        </p:txBody>
      </p:sp>
      <p:cxnSp>
        <p:nvCxnSpPr>
          <p:cNvPr id="12" name="Straight Arrow Connector 11">
            <a:extLst>
              <a:ext uri="{FF2B5EF4-FFF2-40B4-BE49-F238E27FC236}">
                <a16:creationId xmlns:a16="http://schemas.microsoft.com/office/drawing/2014/main" id="{18E12260-926E-E347-8A59-981FB9C76F10}"/>
              </a:ext>
            </a:extLst>
          </p:cNvPr>
          <p:cNvCxnSpPr/>
          <p:nvPr/>
        </p:nvCxnSpPr>
        <p:spPr>
          <a:xfrm flipV="1">
            <a:off x="5381286" y="2932771"/>
            <a:ext cx="0" cy="2709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CD104F4-8383-AA4D-88F4-2F05037CB567}"/>
              </a:ext>
            </a:extLst>
          </p:cNvPr>
          <p:cNvCxnSpPr>
            <a:cxnSpLocks/>
          </p:cNvCxnSpPr>
          <p:nvPr/>
        </p:nvCxnSpPr>
        <p:spPr>
          <a:xfrm>
            <a:off x="5381286" y="5642517"/>
            <a:ext cx="28743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A2FAB6B-505D-5047-B7F2-EF069977E594}"/>
              </a:ext>
            </a:extLst>
          </p:cNvPr>
          <p:cNvSpPr txBox="1"/>
          <p:nvPr/>
        </p:nvSpPr>
        <p:spPr>
          <a:xfrm rot="16200000">
            <a:off x="4369846" y="4073006"/>
            <a:ext cx="1720343" cy="276999"/>
          </a:xfrm>
          <a:prstGeom prst="rect">
            <a:avLst/>
          </a:prstGeom>
          <a:noFill/>
        </p:spPr>
        <p:txBody>
          <a:bodyPr wrap="none" rtlCol="0">
            <a:spAutoFit/>
          </a:bodyPr>
          <a:lstStyle/>
          <a:p>
            <a:r>
              <a:rPr lang="en-US" sz="1200" dirty="0"/>
              <a:t>Reflectance at 550 nm</a:t>
            </a:r>
          </a:p>
        </p:txBody>
      </p:sp>
      <p:sp>
        <p:nvSpPr>
          <p:cNvPr id="16" name="TextBox 15">
            <a:extLst>
              <a:ext uri="{FF2B5EF4-FFF2-40B4-BE49-F238E27FC236}">
                <a16:creationId xmlns:a16="http://schemas.microsoft.com/office/drawing/2014/main" id="{259F3D29-BBC7-CE49-B318-D1D3BD766EA4}"/>
              </a:ext>
            </a:extLst>
          </p:cNvPr>
          <p:cNvSpPr txBox="1"/>
          <p:nvPr/>
        </p:nvSpPr>
        <p:spPr>
          <a:xfrm>
            <a:off x="6194900" y="5637213"/>
            <a:ext cx="1556836" cy="276999"/>
          </a:xfrm>
          <a:prstGeom prst="rect">
            <a:avLst/>
          </a:prstGeom>
          <a:noFill/>
        </p:spPr>
        <p:txBody>
          <a:bodyPr wrap="none" rtlCol="0">
            <a:spAutoFit/>
          </a:bodyPr>
          <a:lstStyle/>
          <a:p>
            <a:r>
              <a:rPr lang="en-US" sz="1200" dirty="0"/>
              <a:t>Radiance at 550 nm</a:t>
            </a:r>
          </a:p>
        </p:txBody>
      </p:sp>
      <p:cxnSp>
        <p:nvCxnSpPr>
          <p:cNvPr id="18" name="Straight Connector 17">
            <a:extLst>
              <a:ext uri="{FF2B5EF4-FFF2-40B4-BE49-F238E27FC236}">
                <a16:creationId xmlns:a16="http://schemas.microsoft.com/office/drawing/2014/main" id="{EEC46533-5A21-9142-B8C3-A66A6A273B46}"/>
              </a:ext>
            </a:extLst>
          </p:cNvPr>
          <p:cNvCxnSpPr>
            <a:cxnSpLocks/>
          </p:cNvCxnSpPr>
          <p:nvPr/>
        </p:nvCxnSpPr>
        <p:spPr>
          <a:xfrm flipV="1">
            <a:off x="5381286" y="2932771"/>
            <a:ext cx="2469173" cy="2273555"/>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A48DA54A-9787-A146-9496-E785F005571A}"/>
              </a:ext>
            </a:extLst>
          </p:cNvPr>
          <p:cNvSpPr/>
          <p:nvPr/>
        </p:nvSpPr>
        <p:spPr>
          <a:xfrm>
            <a:off x="7504771" y="3230384"/>
            <a:ext cx="59519" cy="59519"/>
          </a:xfrm>
          <a:prstGeom prst="ellipse">
            <a:avLst/>
          </a:prstGeom>
          <a:solidFill>
            <a:srgbClr val="00B050"/>
          </a:solid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9E34A32-CAFF-1C42-BDA4-1B8934DD618E}"/>
              </a:ext>
            </a:extLst>
          </p:cNvPr>
          <p:cNvSpPr/>
          <p:nvPr/>
        </p:nvSpPr>
        <p:spPr>
          <a:xfrm>
            <a:off x="5712798" y="4842044"/>
            <a:ext cx="59519" cy="59519"/>
          </a:xfrm>
          <a:prstGeom prst="ellipse">
            <a:avLst/>
          </a:prstGeom>
          <a:solidFill>
            <a:srgbClr val="00B050"/>
          </a:solid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464C645-426D-DB4F-B4EC-20E85C1A91CC}"/>
              </a:ext>
            </a:extLst>
          </p:cNvPr>
          <p:cNvSpPr/>
          <p:nvPr/>
        </p:nvSpPr>
        <p:spPr>
          <a:xfrm>
            <a:off x="6112886" y="4413725"/>
            <a:ext cx="59519" cy="59519"/>
          </a:xfrm>
          <a:prstGeom prst="ellipse">
            <a:avLst/>
          </a:prstGeom>
          <a:solidFill>
            <a:srgbClr val="00B050"/>
          </a:solid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5D3200B-CF06-C741-A84B-2560A6F7B6E9}"/>
              </a:ext>
            </a:extLst>
          </p:cNvPr>
          <p:cNvSpPr/>
          <p:nvPr/>
        </p:nvSpPr>
        <p:spPr>
          <a:xfrm>
            <a:off x="6784636" y="3759309"/>
            <a:ext cx="150589" cy="150589"/>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260FF7B8-BFD9-3A40-84E3-F13FCF8EB5A6}"/>
              </a:ext>
            </a:extLst>
          </p:cNvPr>
          <p:cNvCxnSpPr>
            <a:cxnSpLocks/>
            <a:endCxn id="25" idx="4"/>
          </p:cNvCxnSpPr>
          <p:nvPr/>
        </p:nvCxnSpPr>
        <p:spPr>
          <a:xfrm flipV="1">
            <a:off x="6859930" y="3909898"/>
            <a:ext cx="1" cy="1727315"/>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258C99F-E8BB-BB4D-A768-26D720FFC387}"/>
              </a:ext>
            </a:extLst>
          </p:cNvPr>
          <p:cNvSpPr txBox="1"/>
          <p:nvPr/>
        </p:nvSpPr>
        <p:spPr>
          <a:xfrm>
            <a:off x="6526701" y="2769163"/>
            <a:ext cx="978070" cy="461665"/>
          </a:xfrm>
          <a:prstGeom prst="rect">
            <a:avLst/>
          </a:prstGeom>
          <a:noFill/>
        </p:spPr>
        <p:txBody>
          <a:bodyPr wrap="square" rtlCol="0">
            <a:spAutoFit/>
          </a:bodyPr>
          <a:lstStyle/>
          <a:p>
            <a:r>
              <a:rPr lang="en-US" sz="1200" dirty="0">
                <a:solidFill>
                  <a:srgbClr val="00B050"/>
                </a:solidFill>
              </a:rPr>
              <a:t>Ground truth points</a:t>
            </a:r>
          </a:p>
        </p:txBody>
      </p:sp>
      <p:sp>
        <p:nvSpPr>
          <p:cNvPr id="30" name="TextBox 29">
            <a:extLst>
              <a:ext uri="{FF2B5EF4-FFF2-40B4-BE49-F238E27FC236}">
                <a16:creationId xmlns:a16="http://schemas.microsoft.com/office/drawing/2014/main" id="{3FBCDE18-4FF8-BD4A-8523-A1085F05DC9D}"/>
              </a:ext>
            </a:extLst>
          </p:cNvPr>
          <p:cNvSpPr txBox="1"/>
          <p:nvPr/>
        </p:nvSpPr>
        <p:spPr>
          <a:xfrm>
            <a:off x="6947683" y="4728640"/>
            <a:ext cx="978070" cy="461665"/>
          </a:xfrm>
          <a:prstGeom prst="rect">
            <a:avLst/>
          </a:prstGeom>
          <a:noFill/>
        </p:spPr>
        <p:txBody>
          <a:bodyPr wrap="square" rtlCol="0">
            <a:spAutoFit/>
          </a:bodyPr>
          <a:lstStyle/>
          <a:p>
            <a:r>
              <a:rPr lang="en-US" sz="1200" dirty="0"/>
              <a:t>New Radiance </a:t>
            </a:r>
          </a:p>
        </p:txBody>
      </p:sp>
    </p:spTree>
    <p:extLst>
      <p:ext uri="{BB962C8B-B14F-4D97-AF65-F5344CB8AC3E}">
        <p14:creationId xmlns:p14="http://schemas.microsoft.com/office/powerpoint/2010/main" val="373154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a:t>5 March 2018</a:t>
            </a:r>
          </a:p>
        </p:txBody>
      </p:sp>
      <p:sp>
        <p:nvSpPr>
          <p:cNvPr id="4" name="Footer Placeholder 3"/>
          <p:cNvSpPr>
            <a:spLocks noGrp="1"/>
          </p:cNvSpPr>
          <p:nvPr>
            <p:ph type="ftr" sz="quarter" idx="3"/>
          </p:nvPr>
        </p:nvSpPr>
        <p:spPr/>
        <p:txBody>
          <a:bodyPr/>
          <a:lstStyle/>
          <a:p>
            <a:r>
              <a:rPr lang="en-US"/>
              <a:t>david.r.thompson@jpl.nasa.gov</a:t>
            </a:r>
          </a:p>
        </p:txBody>
      </p:sp>
      <p:sp>
        <p:nvSpPr>
          <p:cNvPr id="5" name="Slide Number Placeholder 4"/>
          <p:cNvSpPr>
            <a:spLocks noGrp="1"/>
          </p:cNvSpPr>
          <p:nvPr>
            <p:ph type="sldNum" sz="quarter" idx="4"/>
          </p:nvPr>
        </p:nvSpPr>
        <p:spPr/>
        <p:txBody>
          <a:bodyPr/>
          <a:lstStyle/>
          <a:p>
            <a:fld id="{EED54302-5677-4C41-BA0C-489A2D856242}" type="slidenum">
              <a:rPr lang="en-US" smtClean="0"/>
              <a:t>6</a:t>
            </a:fld>
            <a:endParaRPr lang="en-US"/>
          </a:p>
        </p:txBody>
      </p:sp>
      <p:sp>
        <p:nvSpPr>
          <p:cNvPr id="2" name="Title 1"/>
          <p:cNvSpPr>
            <a:spLocks noGrp="1"/>
          </p:cNvSpPr>
          <p:nvPr>
            <p:ph type="ctrTitle"/>
          </p:nvPr>
        </p:nvSpPr>
        <p:spPr/>
        <p:txBody>
          <a:bodyPr>
            <a:normAutofit fontScale="90000"/>
          </a:bodyPr>
          <a:lstStyle/>
          <a:p>
            <a:r>
              <a:rPr lang="en-US" dirty="0"/>
              <a:t>Physics-Based Atmospheric correction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90" y="3238494"/>
            <a:ext cx="7142245" cy="3172970"/>
          </a:xfrm>
          <a:prstGeom prst="rect">
            <a:avLst/>
          </a:prstGeom>
        </p:spPr>
      </p:pic>
      <p:sp>
        <p:nvSpPr>
          <p:cNvPr id="7" name="TextBox 6">
            <a:extLst>
              <a:ext uri="{FF2B5EF4-FFF2-40B4-BE49-F238E27FC236}">
                <a16:creationId xmlns:a16="http://schemas.microsoft.com/office/drawing/2014/main" id="{53A5DAAE-9B68-2942-AF69-25D9916D9C0B}"/>
              </a:ext>
            </a:extLst>
          </p:cNvPr>
          <p:cNvSpPr txBox="1"/>
          <p:nvPr/>
        </p:nvSpPr>
        <p:spPr>
          <a:xfrm>
            <a:off x="779202" y="2547415"/>
            <a:ext cx="3676066" cy="584775"/>
          </a:xfrm>
          <a:prstGeom prst="rect">
            <a:avLst/>
          </a:prstGeom>
          <a:noFill/>
        </p:spPr>
        <p:txBody>
          <a:bodyPr wrap="square" rtlCol="0">
            <a:spAutoFit/>
          </a:bodyPr>
          <a:lstStyle/>
          <a:p>
            <a:pPr algn="ctr"/>
            <a:r>
              <a:rPr lang="en-US" sz="1600" dirty="0"/>
              <a:t>“AVIRIS Classic” imaging spectrometer, visible wavelengths</a:t>
            </a:r>
          </a:p>
        </p:txBody>
      </p:sp>
      <p:sp>
        <p:nvSpPr>
          <p:cNvPr id="8" name="TextBox 7">
            <a:extLst>
              <a:ext uri="{FF2B5EF4-FFF2-40B4-BE49-F238E27FC236}">
                <a16:creationId xmlns:a16="http://schemas.microsoft.com/office/drawing/2014/main" id="{0431BC88-2D69-2947-BD96-EB002D5DE729}"/>
              </a:ext>
            </a:extLst>
          </p:cNvPr>
          <p:cNvSpPr txBox="1"/>
          <p:nvPr/>
        </p:nvSpPr>
        <p:spPr>
          <a:xfrm>
            <a:off x="4154001" y="2551457"/>
            <a:ext cx="4532799" cy="584775"/>
          </a:xfrm>
          <a:prstGeom prst="rect">
            <a:avLst/>
          </a:prstGeom>
          <a:noFill/>
        </p:spPr>
        <p:txBody>
          <a:bodyPr wrap="square" rtlCol="0">
            <a:spAutoFit/>
          </a:bodyPr>
          <a:lstStyle/>
          <a:p>
            <a:pPr algn="ctr"/>
            <a:r>
              <a:rPr lang="en-US" sz="1600" dirty="0"/>
              <a:t>Retrieved Water vapor </a:t>
            </a:r>
          </a:p>
          <a:p>
            <a:pPr algn="ctr"/>
            <a:r>
              <a:rPr lang="en-US" sz="1600" dirty="0"/>
              <a:t>[Thompson et al., </a:t>
            </a:r>
            <a:r>
              <a:rPr lang="en-US" sz="1600" i="1" dirty="0" err="1"/>
              <a:t>Surv</a:t>
            </a:r>
            <a:r>
              <a:rPr lang="en-US" sz="1600" i="1" dirty="0"/>
              <a:t>. </a:t>
            </a:r>
            <a:r>
              <a:rPr lang="en-US" sz="1600" i="1" dirty="0" err="1"/>
              <a:t>Geophys</a:t>
            </a:r>
            <a:r>
              <a:rPr lang="en-US" sz="1600" i="1" dirty="0"/>
              <a:t>. </a:t>
            </a:r>
            <a:r>
              <a:rPr lang="en-US" sz="1600" dirty="0"/>
              <a:t>2019]</a:t>
            </a:r>
          </a:p>
        </p:txBody>
      </p:sp>
      <p:sp>
        <p:nvSpPr>
          <p:cNvPr id="9" name="TextBox 8">
            <a:extLst>
              <a:ext uri="{FF2B5EF4-FFF2-40B4-BE49-F238E27FC236}">
                <a16:creationId xmlns:a16="http://schemas.microsoft.com/office/drawing/2014/main" id="{45BCC9BF-3A29-D24F-942B-96F9B008EC1E}"/>
              </a:ext>
            </a:extLst>
          </p:cNvPr>
          <p:cNvSpPr txBox="1"/>
          <p:nvPr/>
        </p:nvSpPr>
        <p:spPr>
          <a:xfrm>
            <a:off x="364821" y="1016935"/>
            <a:ext cx="8321979" cy="1477328"/>
          </a:xfrm>
          <a:prstGeom prst="rect">
            <a:avLst/>
          </a:prstGeom>
          <a:noFill/>
        </p:spPr>
        <p:txBody>
          <a:bodyPr wrap="square" rtlCol="0">
            <a:spAutoFit/>
          </a:bodyPr>
          <a:lstStyle/>
          <a:p>
            <a:r>
              <a:rPr lang="en-US" b="1" dirty="0"/>
              <a:t>Ground reference data is not always available near the target surfaces.  Consequently, the most common atmospheric correction methods use physical models to predict atmospheric distortions.  Since atmospheric properties vary over short spatial scales, this requires estimating some components (such as water vapor) directly from the data.</a:t>
            </a:r>
          </a:p>
        </p:txBody>
      </p:sp>
    </p:spTree>
    <p:extLst>
      <p:ext uri="{BB962C8B-B14F-4D97-AF65-F5344CB8AC3E}">
        <p14:creationId xmlns:p14="http://schemas.microsoft.com/office/powerpoint/2010/main" val="50733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A7B07CA-04E4-8A4A-A410-95CF95876AFA}" type="datetime1">
              <a:rPr lang="en-US" smtClean="0"/>
              <a:t>9/13/20</a:t>
            </a:fld>
            <a:endParaRPr lang="en-US"/>
          </a:p>
        </p:txBody>
      </p:sp>
      <p:sp>
        <p:nvSpPr>
          <p:cNvPr id="5" name="Footer Placeholder 4"/>
          <p:cNvSpPr>
            <a:spLocks noGrp="1"/>
          </p:cNvSpPr>
          <p:nvPr>
            <p:ph type="ftr" sz="quarter" idx="3"/>
          </p:nvPr>
        </p:nvSpPr>
        <p:spPr/>
        <p:txBody>
          <a:bodyPr/>
          <a:lstStyle/>
          <a:p>
            <a:r>
              <a:rPr lang="en-US"/>
              <a:t>davidraythompson@gmail.com</a:t>
            </a:r>
          </a:p>
        </p:txBody>
      </p:sp>
      <p:sp>
        <p:nvSpPr>
          <p:cNvPr id="6" name="Slide Number Placeholder 5"/>
          <p:cNvSpPr>
            <a:spLocks noGrp="1"/>
          </p:cNvSpPr>
          <p:nvPr>
            <p:ph type="sldNum" sz="quarter" idx="4"/>
          </p:nvPr>
        </p:nvSpPr>
        <p:spPr/>
        <p:txBody>
          <a:bodyPr/>
          <a:lstStyle/>
          <a:p>
            <a:fld id="{7821F291-CD20-B647-9D22-95806DF01F08}" type="slidenum">
              <a:rPr lang="en-US" smtClean="0"/>
              <a:t>7</a:t>
            </a:fld>
            <a:endParaRPr lang="en-US"/>
          </a:p>
        </p:txBody>
      </p:sp>
      <p:sp>
        <p:nvSpPr>
          <p:cNvPr id="2" name="Title 1"/>
          <p:cNvSpPr>
            <a:spLocks noGrp="1"/>
          </p:cNvSpPr>
          <p:nvPr>
            <p:ph type="ctrTitle"/>
          </p:nvPr>
        </p:nvSpPr>
        <p:spPr/>
        <p:txBody>
          <a:bodyPr>
            <a:normAutofit fontScale="90000"/>
          </a:bodyPr>
          <a:lstStyle/>
          <a:p>
            <a:r>
              <a:rPr lang="en-US" b="1" dirty="0"/>
              <a:t>Atmospheric models</a:t>
            </a:r>
          </a:p>
        </p:txBody>
      </p:sp>
      <p:sp>
        <p:nvSpPr>
          <p:cNvPr id="3" name="TextBox 2"/>
          <p:cNvSpPr txBox="1"/>
          <p:nvPr/>
        </p:nvSpPr>
        <p:spPr>
          <a:xfrm>
            <a:off x="7026930" y="4748807"/>
            <a:ext cx="1533410" cy="1200329"/>
          </a:xfrm>
          <a:prstGeom prst="rect">
            <a:avLst/>
          </a:prstGeom>
          <a:noFill/>
        </p:spPr>
        <p:txBody>
          <a:bodyPr wrap="square" rtlCol="0">
            <a:spAutoFit/>
          </a:bodyPr>
          <a:lstStyle/>
          <a:p>
            <a:r>
              <a:rPr lang="en-US" dirty="0"/>
              <a:t>[Thompson et al., </a:t>
            </a:r>
            <a:r>
              <a:rPr lang="en-US" dirty="0" err="1"/>
              <a:t>Surv</a:t>
            </a:r>
            <a:r>
              <a:rPr lang="en-US" dirty="0"/>
              <a:t>. </a:t>
            </a:r>
            <a:r>
              <a:rPr lang="en-US" dirty="0" err="1"/>
              <a:t>Geophys</a:t>
            </a:r>
            <a:r>
              <a:rPr lang="en-US" dirty="0"/>
              <a:t>. 2019]</a:t>
            </a:r>
          </a:p>
        </p:txBody>
      </p:sp>
      <p:pic>
        <p:nvPicPr>
          <p:cNvPr id="10" name="Picture 9">
            <a:extLst>
              <a:ext uri="{FF2B5EF4-FFF2-40B4-BE49-F238E27FC236}">
                <a16:creationId xmlns:a16="http://schemas.microsoft.com/office/drawing/2014/main" id="{A0393392-EA9B-774B-B137-01FE1C60D333}"/>
              </a:ext>
            </a:extLst>
          </p:cNvPr>
          <p:cNvPicPr>
            <a:picLocks noChangeAspect="1"/>
          </p:cNvPicPr>
          <p:nvPr/>
        </p:nvPicPr>
        <p:blipFill>
          <a:blip r:embed="rId2"/>
          <a:stretch>
            <a:fillRect/>
          </a:stretch>
        </p:blipFill>
        <p:spPr>
          <a:xfrm>
            <a:off x="197783" y="4320222"/>
            <a:ext cx="6755063" cy="2196935"/>
          </a:xfrm>
          <a:prstGeom prst="rect">
            <a:avLst/>
          </a:prstGeom>
        </p:spPr>
      </p:pic>
      <p:sp>
        <p:nvSpPr>
          <p:cNvPr id="7" name="TextBox 6">
            <a:extLst>
              <a:ext uri="{FF2B5EF4-FFF2-40B4-BE49-F238E27FC236}">
                <a16:creationId xmlns:a16="http://schemas.microsoft.com/office/drawing/2014/main" id="{6B99F887-B86E-8744-A85A-AE5A4A3E63F7}"/>
              </a:ext>
            </a:extLst>
          </p:cNvPr>
          <p:cNvSpPr txBox="1"/>
          <p:nvPr/>
        </p:nvSpPr>
        <p:spPr>
          <a:xfrm>
            <a:off x="454027" y="1001948"/>
            <a:ext cx="5116069" cy="2308324"/>
          </a:xfrm>
          <a:prstGeom prst="rect">
            <a:avLst/>
          </a:prstGeom>
          <a:noFill/>
        </p:spPr>
        <p:txBody>
          <a:bodyPr wrap="square" rtlCol="0">
            <a:spAutoFit/>
          </a:bodyPr>
          <a:lstStyle/>
          <a:p>
            <a:r>
              <a:rPr lang="en-US" b="1" dirty="0"/>
              <a:t>Typically a stack of homogeneous layers representing vertical distributions of temperature, pressure, the abundance of atmospheric gases and particle aerosols.  </a:t>
            </a:r>
          </a:p>
          <a:p>
            <a:endParaRPr lang="en-US" b="1" dirty="0"/>
          </a:p>
          <a:p>
            <a:r>
              <a:rPr lang="en-US" b="1" dirty="0"/>
              <a:t>Some gases are well-mixed in the atmosphere (e.g. O</a:t>
            </a:r>
            <a:r>
              <a:rPr lang="en-US" b="1" baseline="-25000" dirty="0"/>
              <a:t>2</a:t>
            </a:r>
            <a:r>
              <a:rPr lang="en-US" b="1" dirty="0"/>
              <a:t>) while others may be localized.</a:t>
            </a:r>
          </a:p>
        </p:txBody>
      </p:sp>
      <p:pic>
        <p:nvPicPr>
          <p:cNvPr id="12" name="Picture 11">
            <a:extLst>
              <a:ext uri="{FF2B5EF4-FFF2-40B4-BE49-F238E27FC236}">
                <a16:creationId xmlns:a16="http://schemas.microsoft.com/office/drawing/2014/main" id="{CA2AA283-FB5F-E248-B14C-B1FCFAED8E3D}"/>
              </a:ext>
            </a:extLst>
          </p:cNvPr>
          <p:cNvPicPr>
            <a:picLocks noChangeAspect="1"/>
          </p:cNvPicPr>
          <p:nvPr/>
        </p:nvPicPr>
        <p:blipFill>
          <a:blip r:embed="rId3"/>
          <a:stretch>
            <a:fillRect/>
          </a:stretch>
        </p:blipFill>
        <p:spPr>
          <a:xfrm>
            <a:off x="5696556" y="389077"/>
            <a:ext cx="2863784" cy="3815992"/>
          </a:xfrm>
          <a:prstGeom prst="rect">
            <a:avLst/>
          </a:prstGeom>
        </p:spPr>
      </p:pic>
      <p:sp>
        <p:nvSpPr>
          <p:cNvPr id="13" name="TextBox 12">
            <a:extLst>
              <a:ext uri="{FF2B5EF4-FFF2-40B4-BE49-F238E27FC236}">
                <a16:creationId xmlns:a16="http://schemas.microsoft.com/office/drawing/2014/main" id="{1487DECC-7F1D-B24C-8E8C-15107EC5EF7F}"/>
              </a:ext>
            </a:extLst>
          </p:cNvPr>
          <p:cNvSpPr txBox="1"/>
          <p:nvPr/>
        </p:nvSpPr>
        <p:spPr>
          <a:xfrm>
            <a:off x="3021451" y="3455396"/>
            <a:ext cx="2710999" cy="369332"/>
          </a:xfrm>
          <a:prstGeom prst="rect">
            <a:avLst/>
          </a:prstGeom>
          <a:noFill/>
        </p:spPr>
        <p:txBody>
          <a:bodyPr wrap="none" rtlCol="0">
            <a:spAutoFit/>
          </a:bodyPr>
          <a:lstStyle/>
          <a:p>
            <a:r>
              <a:rPr lang="en-US" dirty="0"/>
              <a:t>Most water vapor is here</a:t>
            </a:r>
          </a:p>
        </p:txBody>
      </p:sp>
      <p:sp>
        <p:nvSpPr>
          <p:cNvPr id="14" name="Left Brace 13">
            <a:extLst>
              <a:ext uri="{FF2B5EF4-FFF2-40B4-BE49-F238E27FC236}">
                <a16:creationId xmlns:a16="http://schemas.microsoft.com/office/drawing/2014/main" id="{F44A562D-7139-A448-8505-AB8CDFECAB2E}"/>
              </a:ext>
            </a:extLst>
          </p:cNvPr>
          <p:cNvSpPr/>
          <p:nvPr/>
        </p:nvSpPr>
        <p:spPr>
          <a:xfrm>
            <a:off x="5668209" y="3573027"/>
            <a:ext cx="165468" cy="21103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B976BF4-CEA4-534A-B69A-33178796ADDC}"/>
              </a:ext>
            </a:extLst>
          </p:cNvPr>
          <p:cNvSpPr txBox="1"/>
          <p:nvPr/>
        </p:nvSpPr>
        <p:spPr>
          <a:xfrm>
            <a:off x="729575" y="5687526"/>
            <a:ext cx="2002471" cy="261610"/>
          </a:xfrm>
          <a:prstGeom prst="rect">
            <a:avLst/>
          </a:prstGeom>
          <a:noFill/>
        </p:spPr>
        <p:txBody>
          <a:bodyPr wrap="none" rtlCol="0">
            <a:spAutoFit/>
          </a:bodyPr>
          <a:lstStyle/>
          <a:p>
            <a:r>
              <a:rPr lang="en-US" sz="1100" dirty="0"/>
              <a:t>Atmospheric gas absorptions</a:t>
            </a:r>
          </a:p>
        </p:txBody>
      </p:sp>
    </p:spTree>
    <p:extLst>
      <p:ext uri="{BB962C8B-B14F-4D97-AF65-F5344CB8AC3E}">
        <p14:creationId xmlns:p14="http://schemas.microsoft.com/office/powerpoint/2010/main" val="3581211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320390" y="958466"/>
            <a:ext cx="4838017" cy="6260963"/>
          </a:xfrm>
          <a:prstGeom prst="rect">
            <a:avLst/>
          </a:prstGeom>
        </p:spPr>
      </p:pic>
      <p:sp>
        <p:nvSpPr>
          <p:cNvPr id="4" name="Date Placeholder 3"/>
          <p:cNvSpPr>
            <a:spLocks noGrp="1"/>
          </p:cNvSpPr>
          <p:nvPr>
            <p:ph type="dt" sz="half" idx="2"/>
          </p:nvPr>
        </p:nvSpPr>
        <p:spPr/>
        <p:txBody>
          <a:bodyPr/>
          <a:lstStyle/>
          <a:p>
            <a:fld id="{B7899BE6-06E0-B549-AF37-8CD6FDCE46ED}" type="datetime1">
              <a:rPr lang="en-US" smtClean="0"/>
              <a:t>9/13/20</a:t>
            </a:fld>
            <a:endParaRPr lang="en-US"/>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8</a:t>
            </a:fld>
            <a:endParaRPr lang="en-US"/>
          </a:p>
        </p:txBody>
      </p:sp>
      <p:sp>
        <p:nvSpPr>
          <p:cNvPr id="19" name="Title 18"/>
          <p:cNvSpPr>
            <a:spLocks noGrp="1"/>
          </p:cNvSpPr>
          <p:nvPr>
            <p:ph type="ctrTitle"/>
          </p:nvPr>
        </p:nvSpPr>
        <p:spPr/>
        <p:txBody>
          <a:bodyPr>
            <a:normAutofit fontScale="90000"/>
          </a:bodyPr>
          <a:lstStyle/>
          <a:p>
            <a:r>
              <a:rPr lang="en-US" b="1" dirty="0"/>
              <a:t>Top of Atmosphere (TOA) reflectance</a:t>
            </a:r>
          </a:p>
        </p:txBody>
      </p:sp>
      <p:grpSp>
        <p:nvGrpSpPr>
          <p:cNvPr id="20" name="Group 19"/>
          <p:cNvGrpSpPr/>
          <p:nvPr/>
        </p:nvGrpSpPr>
        <p:grpSpPr>
          <a:xfrm>
            <a:off x="503989" y="2829960"/>
            <a:ext cx="2611523" cy="2517973"/>
            <a:chOff x="564741" y="514126"/>
            <a:chExt cx="3650440" cy="351967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396093"/>
              <a:ext cx="2580785" cy="1330467"/>
            </a:xfrm>
            <a:prstGeom prst="rect">
              <a:avLst/>
            </a:prstGeom>
          </p:spPr>
        </p:pic>
        <p:sp>
          <p:nvSpPr>
            <p:cNvPr id="22" name="TextBox 21"/>
            <p:cNvSpPr txBox="1"/>
            <p:nvPr/>
          </p:nvSpPr>
          <p:spPr>
            <a:xfrm>
              <a:off x="564741" y="514126"/>
              <a:ext cx="3032072" cy="516259"/>
            </a:xfrm>
            <a:prstGeom prst="rect">
              <a:avLst/>
            </a:prstGeom>
            <a:noFill/>
          </p:spPr>
          <p:txBody>
            <a:bodyPr wrap="square" rtlCol="0">
              <a:spAutoFit/>
            </a:bodyPr>
            <a:lstStyle/>
            <a:p>
              <a:r>
                <a:rPr lang="en-US">
                  <a:solidFill>
                    <a:srgbClr val="FF0000"/>
                  </a:solidFill>
                </a:rPr>
                <a:t>Radiance at sensor</a:t>
              </a:r>
              <a:endParaRPr lang="en-US" dirty="0">
                <a:solidFill>
                  <a:srgbClr val="FF0000"/>
                </a:solidFill>
              </a:endParaRPr>
            </a:p>
          </p:txBody>
        </p:sp>
        <p:sp>
          <p:nvSpPr>
            <p:cNvPr id="23" name="TextBox 22"/>
            <p:cNvSpPr txBox="1"/>
            <p:nvPr/>
          </p:nvSpPr>
          <p:spPr>
            <a:xfrm>
              <a:off x="797939" y="2624487"/>
              <a:ext cx="1758853" cy="903456"/>
            </a:xfrm>
            <a:prstGeom prst="rect">
              <a:avLst/>
            </a:prstGeom>
            <a:noFill/>
          </p:spPr>
          <p:txBody>
            <a:bodyPr wrap="square" rtlCol="0">
              <a:spAutoFit/>
            </a:bodyPr>
            <a:lstStyle/>
            <a:p>
              <a:r>
                <a:rPr lang="en-US">
                  <a:solidFill>
                    <a:srgbClr val="FF0000"/>
                  </a:solidFill>
                </a:rPr>
                <a:t>Solar irradiance</a:t>
              </a:r>
              <a:endParaRPr lang="en-US" dirty="0">
                <a:solidFill>
                  <a:srgbClr val="FF0000"/>
                </a:solidFill>
              </a:endParaRPr>
            </a:p>
          </p:txBody>
        </p:sp>
        <p:sp>
          <p:nvSpPr>
            <p:cNvPr id="24" name="TextBox 23"/>
            <p:cNvSpPr txBox="1"/>
            <p:nvPr/>
          </p:nvSpPr>
          <p:spPr>
            <a:xfrm>
              <a:off x="2651282" y="2743147"/>
              <a:ext cx="1563899" cy="1290649"/>
            </a:xfrm>
            <a:prstGeom prst="rect">
              <a:avLst/>
            </a:prstGeom>
            <a:noFill/>
          </p:spPr>
          <p:txBody>
            <a:bodyPr wrap="square" rtlCol="0">
              <a:spAutoFit/>
            </a:bodyPr>
            <a:lstStyle/>
            <a:p>
              <a:r>
                <a:rPr lang="en-US" dirty="0">
                  <a:solidFill>
                    <a:srgbClr val="FF0000"/>
                  </a:solidFill>
                </a:rPr>
                <a:t>Solar zenith angle</a:t>
              </a:r>
            </a:p>
          </p:txBody>
        </p:sp>
        <p:cxnSp>
          <p:nvCxnSpPr>
            <p:cNvPr id="25" name="Straight Arrow Connector 24"/>
            <p:cNvCxnSpPr/>
            <p:nvPr/>
          </p:nvCxnSpPr>
          <p:spPr>
            <a:xfrm flipV="1">
              <a:off x="1758279" y="2402211"/>
              <a:ext cx="27722" cy="2124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867260" y="2539518"/>
              <a:ext cx="86542" cy="202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516739" y="1161944"/>
              <a:ext cx="56585" cy="280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08754079-0962-D147-AB03-B0A3FA7DDBC1}"/>
              </a:ext>
            </a:extLst>
          </p:cNvPr>
          <p:cNvSpPr txBox="1"/>
          <p:nvPr/>
        </p:nvSpPr>
        <p:spPr>
          <a:xfrm>
            <a:off x="454027" y="1001948"/>
            <a:ext cx="8193745" cy="923330"/>
          </a:xfrm>
          <a:prstGeom prst="rect">
            <a:avLst/>
          </a:prstGeom>
          <a:noFill/>
        </p:spPr>
        <p:txBody>
          <a:bodyPr wrap="square" rtlCol="0">
            <a:spAutoFit/>
          </a:bodyPr>
          <a:lstStyle/>
          <a:p>
            <a:r>
              <a:rPr lang="en-US" b="1" dirty="0"/>
              <a:t>For convenience, we transform the radiances into a TOA reflectance quantity – the apparent “reflectance” of the Earth and atmosphere, which normalizes out variability in the solar illumination</a:t>
            </a:r>
          </a:p>
        </p:txBody>
      </p:sp>
    </p:spTree>
    <p:extLst>
      <p:ext uri="{BB962C8B-B14F-4D97-AF65-F5344CB8AC3E}">
        <p14:creationId xmlns:p14="http://schemas.microsoft.com/office/powerpoint/2010/main" val="18582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2CCCBAF6-8A68-C542-B222-78A7C5D5F9D4}" type="datetime1">
              <a:rPr lang="en-US" smtClean="0"/>
              <a:t>9/13/20</a:t>
            </a:fld>
            <a:endParaRPr lang="en-US"/>
          </a:p>
        </p:txBody>
      </p:sp>
      <p:sp>
        <p:nvSpPr>
          <p:cNvPr id="5" name="Footer Placeholder 4"/>
          <p:cNvSpPr>
            <a:spLocks noGrp="1"/>
          </p:cNvSpPr>
          <p:nvPr>
            <p:ph type="ftr" sz="quarter" idx="3"/>
          </p:nvPr>
        </p:nvSpPr>
        <p:spPr/>
        <p:txBody>
          <a:bodyPr/>
          <a:lstStyle/>
          <a:p>
            <a:r>
              <a:rPr lang="en-US"/>
              <a:t>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9</a:t>
            </a:fld>
            <a:endParaRPr lang="en-US"/>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DF5402B-5254-7C46-8EF0-E4EFCAE3BDAA}"/>
                  </a:ext>
                </a:extLst>
              </p:cNvPr>
              <p:cNvSpPr>
                <a:spLocks noGrp="1"/>
              </p:cNvSpPr>
              <p:nvPr>
                <p:ph type="body" sz="quarter" idx="14"/>
              </p:nvPr>
            </p:nvSpPr>
            <p:spPr>
              <a:xfrm>
                <a:off x="630118" y="5222964"/>
                <a:ext cx="2759150" cy="972155"/>
              </a:xfrm>
            </p:spPr>
            <p:txBody>
              <a:bodyPr/>
              <a:lstStyle/>
              <a:p>
                <a:pPr algn="ctr"/>
                <a:r>
                  <a:rPr lang="en-US" sz="1800" dirty="0">
                    <a:solidFill>
                      <a:schemeClr val="tx1"/>
                    </a:solidFill>
                    <a:ea typeface="Cambria Math" panose="02040503050406030204" pitchFamily="18" charset="0"/>
                  </a:rPr>
                  <a:t>R = </a:t>
                </a:r>
                <a14:m>
                  <m:oMath xmlns:m="http://schemas.openxmlformats.org/officeDocument/2006/math">
                    <m:f>
                      <m:fPr>
                        <m:ctrlPr>
                          <a:rPr lang="en-US" sz="1800" i="1" dirty="0" smtClean="0">
                            <a:solidFill>
                              <a:schemeClr val="tx1"/>
                            </a:solidFill>
                            <a:latin typeface="Cambria Math" panose="02040503050406030204" pitchFamily="18" charset="0"/>
                            <a:ea typeface="Cambria Math" panose="02040503050406030204" pitchFamily="18" charset="0"/>
                          </a:rPr>
                        </m:ctrlPr>
                      </m:fPr>
                      <m:num>
                        <m:r>
                          <a:rPr lang="en-US" sz="1800" i="1" dirty="0">
                            <a:solidFill>
                              <a:schemeClr val="tx1"/>
                            </a:solidFill>
                            <a:latin typeface="Cambria Math" panose="02040503050406030204" pitchFamily="18" charset="0"/>
                            <a:ea typeface="Cambria Math" panose="02040503050406030204" pitchFamily="18" charset="0"/>
                          </a:rPr>
                          <m:t>𝜌</m:t>
                        </m:r>
                        <m:d>
                          <m:dPr>
                            <m:ctrlPr>
                              <a:rPr lang="en-US" sz="1800" b="0" i="1" dirty="0" smtClean="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𝑐</m:t>
                            </m:r>
                          </m:e>
                        </m:d>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𝑏</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num>
                      <m:den>
                        <m:r>
                          <a:rPr lang="en-US" sz="1800" i="1" dirty="0">
                            <a:solidFill>
                              <a:schemeClr val="tx1"/>
                            </a:solidFill>
                            <a:latin typeface="Cambria Math" panose="02040503050406030204" pitchFamily="18" charset="0"/>
                            <a:ea typeface="Cambria Math" panose="02040503050406030204" pitchFamily="18" charset="0"/>
                          </a:rPr>
                          <m:t>𝜌</m:t>
                        </m:r>
                        <m:d>
                          <m:dPr>
                            <m:ctrlPr>
                              <a:rPr lang="en-US" sz="1800" i="1" dirty="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𝑎</m:t>
                            </m:r>
                          </m:e>
                        </m:d>
                        <m:d>
                          <m:dPr>
                            <m:begChr m:val="["/>
                            <m:endChr m:val="]"/>
                            <m:ctrlPr>
                              <a:rPr lang="en-US" sz="1800" i="1" dirty="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𝑐</m:t>
                            </m:r>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𝑎</m:t>
                            </m:r>
                          </m:e>
                        </m:d>
                        <m:r>
                          <a:rPr lang="en-US" sz="1800" b="0" i="1" dirty="0" smtClean="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𝜌</m:t>
                        </m:r>
                        <m:d>
                          <m:dPr>
                            <m:ctrlPr>
                              <a:rPr lang="en-US" sz="1800" i="1" dirty="0">
                                <a:solidFill>
                                  <a:schemeClr val="tx1"/>
                                </a:solidFill>
                                <a:latin typeface="Cambria Math" panose="02040503050406030204" pitchFamily="18" charset="0"/>
                                <a:ea typeface="Cambria Math" panose="020405030504060302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rPr>
                              <m:t>𝑏</m:t>
                            </m:r>
                          </m:e>
                        </m:d>
                        <m:r>
                          <a:rPr lang="en-US" sz="1800" i="1" dirty="0">
                            <a:solidFill>
                              <a:schemeClr val="tx1"/>
                            </a:solidFill>
                            <a:latin typeface="Cambria Math" panose="02040503050406030204" pitchFamily="18" charset="0"/>
                            <a:ea typeface="Cambria Math" panose="02040503050406030204" pitchFamily="18" charset="0"/>
                          </a:rPr>
                          <m:t>[</m:t>
                        </m:r>
                        <m:r>
                          <a:rPr lang="en-US" sz="1800" i="1" dirty="0">
                            <a:solidFill>
                              <a:schemeClr val="tx1"/>
                            </a:solidFill>
                            <a:latin typeface="Cambria Math" panose="02040503050406030204" pitchFamily="18" charset="0"/>
                            <a:ea typeface="Cambria Math" panose="02040503050406030204" pitchFamily="18" charset="0"/>
                          </a:rPr>
                          <m:t>𝑏</m:t>
                        </m:r>
                        <m:r>
                          <a:rPr lang="en-US" sz="1800" i="1" dirty="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𝑐</m:t>
                        </m:r>
                        <m:r>
                          <a:rPr lang="en-US" sz="1800" i="1" dirty="0">
                            <a:solidFill>
                              <a:schemeClr val="tx1"/>
                            </a:solidFill>
                            <a:latin typeface="Cambria Math" panose="02040503050406030204" pitchFamily="18" charset="0"/>
                            <a:ea typeface="Cambria Math" panose="02040503050406030204" pitchFamily="18" charset="0"/>
                          </a:rPr>
                          <m:t>]</m:t>
                        </m:r>
                      </m:den>
                    </m:f>
                  </m:oMath>
                </a14:m>
                <a:r>
                  <a:rPr lang="en-US" sz="1800" dirty="0">
                    <a:solidFill>
                      <a:schemeClr val="tx1"/>
                    </a:solidFill>
                  </a:rPr>
                  <a:t> </a:t>
                </a:r>
              </a:p>
            </p:txBody>
          </p:sp>
        </mc:Choice>
        <mc:Fallback xmlns="">
          <p:sp>
            <p:nvSpPr>
              <p:cNvPr id="7" name="Text Placeholder 6">
                <a:extLst>
                  <a:ext uri="{FF2B5EF4-FFF2-40B4-BE49-F238E27FC236}">
                    <a16:creationId xmlns:a16="http://schemas.microsoft.com/office/drawing/2014/main" id="{3DF5402B-5254-7C46-8EF0-E4EFCAE3BDAA}"/>
                  </a:ext>
                </a:extLst>
              </p:cNvPr>
              <p:cNvSpPr>
                <a:spLocks noGrp="1" noRot="1" noChangeAspect="1" noMove="1" noResize="1" noEditPoints="1" noAdjustHandles="1" noChangeArrowheads="1" noChangeShapeType="1" noTextEdit="1"/>
              </p:cNvSpPr>
              <p:nvPr>
                <p:ph type="body" sz="quarter" idx="14"/>
              </p:nvPr>
            </p:nvSpPr>
            <p:spPr>
              <a:xfrm>
                <a:off x="630118" y="5222964"/>
                <a:ext cx="2759150" cy="972155"/>
              </a:xfrm>
              <a:blipFill>
                <a:blip r:embed="rId4"/>
                <a:stretch>
                  <a:fillRect/>
                </a:stretch>
              </a:blipFill>
            </p:spPr>
            <p:txBody>
              <a:bodyPr/>
              <a:lstStyle/>
              <a:p>
                <a:r>
                  <a:rPr lang="en-US">
                    <a:noFill/>
                  </a:rPr>
                  <a:t> </a:t>
                </a:r>
              </a:p>
            </p:txBody>
          </p:sp>
        </mc:Fallback>
      </mc:AlternateContent>
      <p:sp>
        <p:nvSpPr>
          <p:cNvPr id="2" name="Title 1"/>
          <p:cNvSpPr>
            <a:spLocks noGrp="1"/>
          </p:cNvSpPr>
          <p:nvPr>
            <p:ph type="ctrTitle"/>
          </p:nvPr>
        </p:nvSpPr>
        <p:spPr/>
        <p:txBody>
          <a:bodyPr>
            <a:normAutofit fontScale="90000"/>
          </a:bodyPr>
          <a:lstStyle/>
          <a:p>
            <a:r>
              <a:rPr lang="en-US" b="1" dirty="0"/>
              <a:t>Estimating “band depths”</a:t>
            </a:r>
          </a:p>
        </p:txBody>
      </p:sp>
      <p:grpSp>
        <p:nvGrpSpPr>
          <p:cNvPr id="20" name="Group 19">
            <a:extLst>
              <a:ext uri="{FF2B5EF4-FFF2-40B4-BE49-F238E27FC236}">
                <a16:creationId xmlns:a16="http://schemas.microsoft.com/office/drawing/2014/main" id="{2A2B33E6-EA5B-3741-B672-F5ACB673A1E5}"/>
              </a:ext>
            </a:extLst>
          </p:cNvPr>
          <p:cNvGrpSpPr/>
          <p:nvPr/>
        </p:nvGrpSpPr>
        <p:grpSpPr>
          <a:xfrm>
            <a:off x="3312594" y="2032283"/>
            <a:ext cx="5374206" cy="4152795"/>
            <a:chOff x="3819323" y="2604636"/>
            <a:chExt cx="5031839" cy="3888239"/>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391123" y="2032836"/>
              <a:ext cx="3888239" cy="5031839"/>
            </a:xfrm>
            <a:prstGeom prst="rect">
              <a:avLst/>
            </a:prstGeom>
          </p:spPr>
        </p:pic>
        <p:cxnSp>
          <p:nvCxnSpPr>
            <p:cNvPr id="10" name="Straight Connector 9"/>
            <p:cNvCxnSpPr>
              <a:cxnSpLocks/>
            </p:cNvCxnSpPr>
            <p:nvPr/>
          </p:nvCxnSpPr>
          <p:spPr>
            <a:xfrm flipV="1">
              <a:off x="5929489" y="3517342"/>
              <a:ext cx="337183" cy="17267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6098080" y="3603677"/>
              <a:ext cx="0" cy="1682975"/>
            </a:xfrm>
            <a:prstGeom prst="straightConnector1">
              <a:avLst/>
            </a:prstGeom>
            <a:ln w="952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2C02D4A-44E4-5747-8870-9A6DB2AB48BE}"/>
                </a:ext>
              </a:extLst>
            </p:cNvPr>
            <p:cNvSpPr txBox="1"/>
            <p:nvPr/>
          </p:nvSpPr>
          <p:spPr>
            <a:xfrm>
              <a:off x="5609381" y="3504192"/>
              <a:ext cx="230442" cy="369332"/>
            </a:xfrm>
            <a:prstGeom prst="rect">
              <a:avLst/>
            </a:prstGeom>
            <a:noFill/>
          </p:spPr>
          <p:txBody>
            <a:bodyPr wrap="square" rtlCol="0">
              <a:spAutoFit/>
            </a:bodyPr>
            <a:lstStyle/>
            <a:p>
              <a:r>
                <a:rPr lang="en-US" dirty="0">
                  <a:solidFill>
                    <a:srgbClr val="FF0000"/>
                  </a:solidFill>
                </a:rPr>
                <a:t>a</a:t>
              </a:r>
            </a:p>
          </p:txBody>
        </p:sp>
        <p:sp>
          <p:nvSpPr>
            <p:cNvPr id="11" name="TextBox 10">
              <a:extLst>
                <a:ext uri="{FF2B5EF4-FFF2-40B4-BE49-F238E27FC236}">
                  <a16:creationId xmlns:a16="http://schemas.microsoft.com/office/drawing/2014/main" id="{E5DC9374-C836-E84E-8950-9CDCE72C5A2A}"/>
                </a:ext>
              </a:extLst>
            </p:cNvPr>
            <p:cNvSpPr txBox="1"/>
            <p:nvPr/>
          </p:nvSpPr>
          <p:spPr>
            <a:xfrm>
              <a:off x="6206103" y="3221674"/>
              <a:ext cx="230442" cy="369332"/>
            </a:xfrm>
            <a:prstGeom prst="rect">
              <a:avLst/>
            </a:prstGeom>
            <a:noFill/>
          </p:spPr>
          <p:txBody>
            <a:bodyPr wrap="square" rtlCol="0">
              <a:spAutoFit/>
            </a:bodyPr>
            <a:lstStyle/>
            <a:p>
              <a:r>
                <a:rPr lang="en-US" dirty="0">
                  <a:solidFill>
                    <a:srgbClr val="FF0000"/>
                  </a:solidFill>
                </a:rPr>
                <a:t>b</a:t>
              </a:r>
            </a:p>
          </p:txBody>
        </p:sp>
        <p:sp>
          <p:nvSpPr>
            <p:cNvPr id="12" name="TextBox 11">
              <a:extLst>
                <a:ext uri="{FF2B5EF4-FFF2-40B4-BE49-F238E27FC236}">
                  <a16:creationId xmlns:a16="http://schemas.microsoft.com/office/drawing/2014/main" id="{F9AAF8AC-0C10-2346-88AA-E5D3162E1348}"/>
                </a:ext>
              </a:extLst>
            </p:cNvPr>
            <p:cNvSpPr txBox="1"/>
            <p:nvPr/>
          </p:nvSpPr>
          <p:spPr>
            <a:xfrm>
              <a:off x="5912894" y="5462960"/>
              <a:ext cx="239170" cy="369332"/>
            </a:xfrm>
            <a:prstGeom prst="rect">
              <a:avLst/>
            </a:prstGeom>
            <a:noFill/>
          </p:spPr>
          <p:txBody>
            <a:bodyPr wrap="square" rtlCol="0">
              <a:spAutoFit/>
            </a:bodyPr>
            <a:lstStyle/>
            <a:p>
              <a:r>
                <a:rPr lang="en-US" dirty="0">
                  <a:solidFill>
                    <a:srgbClr val="FF0000"/>
                  </a:solidFill>
                </a:rPr>
                <a:t>c</a:t>
              </a:r>
            </a:p>
          </p:txBody>
        </p:sp>
      </p:grpSp>
      <p:sp>
        <p:nvSpPr>
          <p:cNvPr id="17" name="TextBox 16">
            <a:extLst>
              <a:ext uri="{FF2B5EF4-FFF2-40B4-BE49-F238E27FC236}">
                <a16:creationId xmlns:a16="http://schemas.microsoft.com/office/drawing/2014/main" id="{37DEFE92-25F4-1845-8C7A-FAEDBEC507DF}"/>
              </a:ext>
            </a:extLst>
          </p:cNvPr>
          <p:cNvSpPr txBox="1"/>
          <p:nvPr/>
        </p:nvSpPr>
        <p:spPr>
          <a:xfrm>
            <a:off x="554478" y="1108953"/>
            <a:ext cx="8035046" cy="923330"/>
          </a:xfrm>
          <a:prstGeom prst="rect">
            <a:avLst/>
          </a:prstGeom>
          <a:noFill/>
        </p:spPr>
        <p:txBody>
          <a:bodyPr wrap="square" rtlCol="0">
            <a:spAutoFit/>
          </a:bodyPr>
          <a:lstStyle/>
          <a:p>
            <a:r>
              <a:rPr lang="en-US" b="1" dirty="0"/>
              <a:t>The depth of a gas absorption feature is related to its abundance along the optical path from sun, to ground, to sensor.  This quantity can be used to estimate the amount of a variable gas like H</a:t>
            </a:r>
            <a:r>
              <a:rPr lang="en-US" b="1" baseline="-25000" dirty="0"/>
              <a:t>2</a:t>
            </a:r>
            <a:r>
              <a:rPr lang="en-US" b="1" dirty="0"/>
              <a:t>O vapor.</a:t>
            </a:r>
          </a:p>
        </p:txBody>
      </p:sp>
      <p:sp>
        <p:nvSpPr>
          <p:cNvPr id="19" name="TextBox 18">
            <a:extLst>
              <a:ext uri="{FF2B5EF4-FFF2-40B4-BE49-F238E27FC236}">
                <a16:creationId xmlns:a16="http://schemas.microsoft.com/office/drawing/2014/main" id="{D08CCE65-4EAE-0C4B-A643-1E1774CA57D0}"/>
              </a:ext>
            </a:extLst>
          </p:cNvPr>
          <p:cNvSpPr txBox="1"/>
          <p:nvPr/>
        </p:nvSpPr>
        <p:spPr>
          <a:xfrm>
            <a:off x="706792" y="2419996"/>
            <a:ext cx="2759146" cy="2862322"/>
          </a:xfrm>
          <a:prstGeom prst="rect">
            <a:avLst/>
          </a:prstGeom>
          <a:noFill/>
        </p:spPr>
        <p:txBody>
          <a:bodyPr wrap="square" rtlCol="0">
            <a:spAutoFit/>
          </a:bodyPr>
          <a:lstStyle/>
          <a:p>
            <a:r>
              <a:rPr lang="en-US" b="1" dirty="0"/>
              <a:t>A classic approach, the continuum-interpolated band ratio, draws a line across the absorption feature and then measures the depth relative to the continuum. It is written:</a:t>
            </a:r>
          </a:p>
          <a:p>
            <a:endParaRPr lang="en-US" b="1" dirty="0"/>
          </a:p>
        </p:txBody>
      </p:sp>
    </p:spTree>
    <p:extLst>
      <p:ext uri="{BB962C8B-B14F-4D97-AF65-F5344CB8AC3E}">
        <p14:creationId xmlns:p14="http://schemas.microsoft.com/office/powerpoint/2010/main" val="2568855433"/>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1054</TotalTime>
  <Words>1703</Words>
  <Application>Microsoft Macintosh PowerPoint</Application>
  <PresentationFormat>On-screen Show (4:3)</PresentationFormat>
  <Paragraphs>194</Paragraphs>
  <Slides>18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Cambria Math</vt:lpstr>
      <vt:lpstr>NASA-JPL White Templates</vt:lpstr>
      <vt:lpstr>PowerPoint Presentation</vt:lpstr>
      <vt:lpstr>PowerPoint Presentation</vt:lpstr>
      <vt:lpstr>Spectral Surface Reflectance</vt:lpstr>
      <vt:lpstr>Spectral Surface Reflectance</vt:lpstr>
      <vt:lpstr>The Empirical Line approach</vt:lpstr>
      <vt:lpstr>Physics-Based Atmospheric correction</vt:lpstr>
      <vt:lpstr>Atmospheric models</vt:lpstr>
      <vt:lpstr>Top of Atmosphere (TOA) reflectance</vt:lpstr>
      <vt:lpstr>Estimating “band depths”</vt:lpstr>
      <vt:lpstr>Decoupled RTM approximation</vt:lpstr>
      <vt:lpstr>“Classic” atmospheric correction </vt:lpstr>
      <vt:lpstr>“Classic” atmospheric correction </vt:lpstr>
      <vt:lpstr>“Classic” atmospheric correction </vt:lpstr>
      <vt:lpstr>“Classic” atmospheric correction </vt:lpstr>
      <vt:lpstr>Validating atmospheric correction  </vt:lpstr>
      <vt:lpstr>Beyond Lambertian surfaces</vt:lpstr>
      <vt:lpstr>PowerPoint Presentation</vt:lpstr>
      <vt:lpstr>Exercise 8: Empirical Line Atmospheric Correction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97</cp:revision>
  <cp:lastPrinted>2014-07-14T23:49:38Z</cp:lastPrinted>
  <dcterms:created xsi:type="dcterms:W3CDTF">2019-07-06T21:56:51Z</dcterms:created>
  <dcterms:modified xsi:type="dcterms:W3CDTF">2020-09-13T15:52:17Z</dcterms:modified>
</cp:coreProperties>
</file>